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Montserrat Bold" charset="1" panose="00000800000000000000"/>
      <p:regular r:id="rId32"/>
    </p:embeddedFont>
    <p:embeddedFont>
      <p:font typeface="Montserrat" charset="1" panose="00000500000000000000"/>
      <p:regular r:id="rId33"/>
    </p:embeddedFont>
    <p:embeddedFont>
      <p:font typeface="Horizon" charset="1" panose="02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836111" y="3085432"/>
            <a:ext cx="14924832" cy="3409950"/>
          </a:xfrm>
          <a:prstGeom prst="rect">
            <a:avLst/>
          </a:prstGeom>
        </p:spPr>
        <p:txBody>
          <a:bodyPr anchor="t" rtlCol="false" tIns="0" lIns="0" bIns="0" rIns="0">
            <a:spAutoFit/>
          </a:bodyPr>
          <a:lstStyle/>
          <a:p>
            <a:pPr algn="ctr">
              <a:lnSpc>
                <a:spcPts val="13466"/>
              </a:lnSpc>
            </a:pPr>
            <a:r>
              <a:rPr lang="en-US" sz="11221" b="true">
                <a:solidFill>
                  <a:srgbClr val="FFFFFF"/>
                </a:solidFill>
                <a:latin typeface="Montserrat Bold"/>
                <a:ea typeface="Montserrat Bold"/>
                <a:cs typeface="Montserrat Bold"/>
                <a:sym typeface="Montserrat Bold"/>
              </a:rPr>
              <a:t>Bài báo cáo </a:t>
            </a:r>
          </a:p>
          <a:p>
            <a:pPr algn="ctr">
              <a:lnSpc>
                <a:spcPts val="13466"/>
              </a:lnSpc>
            </a:pPr>
            <a:r>
              <a:rPr lang="en-US" sz="11221" b="true">
                <a:solidFill>
                  <a:srgbClr val="FFFFFF"/>
                </a:solidFill>
                <a:latin typeface="Montserrat Bold"/>
                <a:ea typeface="Montserrat Bold"/>
                <a:cs typeface="Montserrat Bold"/>
                <a:sym typeface="Montserrat Bold"/>
              </a:rPr>
              <a:t>Lab3 - Nhóm 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2677580"/>
            <a:ext cx="8946649" cy="4931840"/>
          </a:xfrm>
          <a:custGeom>
            <a:avLst/>
            <a:gdLst/>
            <a:ahLst/>
            <a:cxnLst/>
            <a:rect r="r" b="b" t="t" l="l"/>
            <a:pathLst>
              <a:path h="4931840" w="8946649">
                <a:moveTo>
                  <a:pt x="0" y="0"/>
                </a:moveTo>
                <a:lnTo>
                  <a:pt x="8946649" y="0"/>
                </a:lnTo>
                <a:lnTo>
                  <a:pt x="8946649" y="4931840"/>
                </a:lnTo>
                <a:lnTo>
                  <a:pt x="0" y="4931840"/>
                </a:lnTo>
                <a:lnTo>
                  <a:pt x="0" y="0"/>
                </a:lnTo>
                <a:close/>
              </a:path>
            </a:pathLst>
          </a:custGeom>
          <a:blipFill>
            <a:blip r:embed="rId3"/>
            <a:stretch>
              <a:fillRect l="0" t="0" r="0" b="0"/>
            </a:stretch>
          </a:blipFill>
        </p:spPr>
      </p:sp>
      <p:sp>
        <p:nvSpPr>
          <p:cNvPr name="TextBox 4" id="4"/>
          <p:cNvSpPr txBox="true"/>
          <p:nvPr/>
        </p:nvSpPr>
        <p:spPr>
          <a:xfrm rot="0">
            <a:off x="1681584" y="833210"/>
            <a:ext cx="14924832" cy="762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VII. Algorithm Convergence</a:t>
            </a:r>
          </a:p>
        </p:txBody>
      </p:sp>
      <p:sp>
        <p:nvSpPr>
          <p:cNvPr name="TextBox 5" id="5"/>
          <p:cNvSpPr txBox="true"/>
          <p:nvPr/>
        </p:nvSpPr>
        <p:spPr>
          <a:xfrm rot="0">
            <a:off x="9975349" y="1476375"/>
            <a:ext cx="7662061" cy="8543925"/>
          </a:xfrm>
          <a:prstGeom prst="rect">
            <a:avLst/>
          </a:prstGeom>
        </p:spPr>
        <p:txBody>
          <a:bodyPr anchor="t" rtlCol="false" tIns="0" lIns="0" bIns="0" rIns="0">
            <a:spAutoFit/>
          </a:bodyPr>
          <a:lstStyle/>
          <a:p>
            <a:pPr algn="l" marL="755651" indent="-377825" lvl="1">
              <a:lnSpc>
                <a:spcPts val="4200"/>
              </a:lnSpc>
              <a:buFont typeface="Arial"/>
              <a:buChar char="•"/>
            </a:pPr>
            <a:r>
              <a:rPr lang="en-US" sz="3500">
                <a:solidFill>
                  <a:srgbClr val="000000"/>
                </a:solidFill>
                <a:latin typeface="Montserrat"/>
                <a:ea typeface="Montserrat"/>
                <a:cs typeface="Montserrat"/>
                <a:sym typeface="Montserrat"/>
              </a:rPr>
              <a:t>Steepest-as</a:t>
            </a:r>
            <a:r>
              <a:rPr lang="en-US" sz="3500">
                <a:solidFill>
                  <a:srgbClr val="000000"/>
                </a:solidFill>
                <a:latin typeface="Montserrat"/>
                <a:ea typeface="Montserrat"/>
                <a:cs typeface="Montserrat"/>
                <a:sym typeface="Montserrat"/>
              </a:rPr>
              <a:t>cent HC: giảm nhanh lúc đầu nhưng dễ bị dừng trên plateau → local optima.</a:t>
            </a:r>
          </a:p>
          <a:p>
            <a:pPr algn="l" marL="755651" indent="-377825" lvl="1">
              <a:lnSpc>
                <a:spcPts val="4200"/>
              </a:lnSpc>
              <a:buFont typeface="Arial"/>
              <a:buChar char="•"/>
            </a:pPr>
            <a:r>
              <a:rPr lang="en-US" sz="3500">
                <a:solidFill>
                  <a:srgbClr val="000000"/>
                </a:solidFill>
                <a:latin typeface="Montserrat"/>
                <a:ea typeface="Montserrat"/>
                <a:cs typeface="Montserrat"/>
                <a:sym typeface="Montserrat"/>
              </a:rPr>
              <a:t>Stochastic HC1: giảm nhanh nhưng có chút randomness, đôi khi thoát plateau nhanh hơn.</a:t>
            </a:r>
          </a:p>
          <a:p>
            <a:pPr algn="l" marL="755651" indent="-377825" lvl="1">
              <a:lnSpc>
                <a:spcPts val="4200"/>
              </a:lnSpc>
              <a:buFont typeface="Arial"/>
              <a:buChar char="•"/>
            </a:pPr>
            <a:r>
              <a:rPr lang="en-US" sz="3500">
                <a:solidFill>
                  <a:srgbClr val="000000"/>
                </a:solidFill>
                <a:latin typeface="Montserrat"/>
                <a:ea typeface="Montserrat"/>
                <a:cs typeface="Montserrat"/>
                <a:sym typeface="Montserrat"/>
              </a:rPr>
              <a:t>Stochastic HC2: dao động nhẹ nhiều hơn, cải thiện dần nhưng thường mắc kẹt ở conflict &gt; 0.</a:t>
            </a:r>
          </a:p>
          <a:p>
            <a:pPr algn="l" marL="755651" indent="-377825" lvl="1">
              <a:lnSpc>
                <a:spcPts val="4200"/>
              </a:lnSpc>
              <a:buFont typeface="Arial"/>
              <a:buChar char="•"/>
            </a:pPr>
            <a:r>
              <a:rPr lang="en-US" sz="3500">
                <a:solidFill>
                  <a:srgbClr val="000000"/>
                </a:solidFill>
                <a:latin typeface="Montserrat"/>
                <a:ea typeface="Montserrat"/>
                <a:cs typeface="Montserrat"/>
                <a:sym typeface="Montserrat"/>
              </a:rPr>
              <a:t>Simulated Annealing: dao động mạnh ban đầu (nhảy lên xuống), rồi giảm dần → thường tìm được nghiệm tối ưu.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81584" y="647700"/>
            <a:ext cx="14924832" cy="762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VIII. Problem Size Scalability</a:t>
            </a:r>
          </a:p>
        </p:txBody>
      </p:sp>
      <p:sp>
        <p:nvSpPr>
          <p:cNvPr name="TextBox 4" id="4"/>
          <p:cNvSpPr txBox="true"/>
          <p:nvPr/>
        </p:nvSpPr>
        <p:spPr>
          <a:xfrm rot="0">
            <a:off x="1331958" y="1543050"/>
            <a:ext cx="8567148" cy="7715250"/>
          </a:xfrm>
          <a:prstGeom prst="rect">
            <a:avLst/>
          </a:prstGeom>
        </p:spPr>
        <p:txBody>
          <a:bodyPr anchor="t" rtlCol="false" tIns="0" lIns="0" bIns="0" rIns="0">
            <a:spAutoFit/>
          </a:bodyPr>
          <a:lstStyle/>
          <a:p>
            <a:pPr algn="l">
              <a:lnSpc>
                <a:spcPts val="4080"/>
              </a:lnSpc>
            </a:pPr>
            <a:r>
              <a:rPr lang="en-US" sz="3400" b="true">
                <a:solidFill>
                  <a:srgbClr val="000000"/>
                </a:solidFill>
                <a:latin typeface="Montserrat Bold"/>
                <a:ea typeface="Montserrat Bold"/>
                <a:cs typeface="Montserrat Bold"/>
                <a:sym typeface="Montserrat Bold"/>
              </a:rPr>
              <a:t> Ý tưởng:</a:t>
            </a:r>
          </a:p>
          <a:p>
            <a:pPr algn="l">
              <a:lnSpc>
                <a:spcPts val="4080"/>
              </a:lnSpc>
            </a:pPr>
            <a:r>
              <a:rPr lang="en-US" sz="3400">
                <a:solidFill>
                  <a:srgbClr val="000000"/>
                </a:solidFill>
                <a:latin typeface="Montserrat"/>
                <a:ea typeface="Montserrat"/>
                <a:cs typeface="Montserrat"/>
                <a:sym typeface="Montserrat"/>
              </a:rPr>
              <a:t> </a:t>
            </a:r>
            <a:r>
              <a:rPr lang="en-US" sz="3400" b="true">
                <a:solidFill>
                  <a:srgbClr val="000000"/>
                </a:solidFill>
                <a:latin typeface="Montserrat Bold"/>
                <a:ea typeface="Montserrat Bold"/>
                <a:cs typeface="Montserrat Bold"/>
                <a:sym typeface="Montserrat Bold"/>
              </a:rPr>
              <a:t>Chạy thử nhiều kích thước bàn cờ:</a:t>
            </a:r>
          </a:p>
          <a:p>
            <a:pPr algn="l">
              <a:lnSpc>
                <a:spcPts val="4080"/>
              </a:lnSpc>
            </a:pPr>
            <a:r>
              <a:rPr lang="en-US" sz="3400">
                <a:solidFill>
                  <a:srgbClr val="000000"/>
                </a:solidFill>
                <a:latin typeface="Montserrat"/>
                <a:ea typeface="Montserrat"/>
                <a:cs typeface="Montserrat"/>
                <a:sym typeface="Montserrat"/>
              </a:rPr>
              <a:t>·Với n=4,8,12,16,20.</a:t>
            </a:r>
          </a:p>
          <a:p>
            <a:pPr algn="l">
              <a:lnSpc>
                <a:spcPts val="4080"/>
              </a:lnSpc>
            </a:pPr>
            <a:r>
              <a:rPr lang="en-US" sz="3400">
                <a:solidFill>
                  <a:srgbClr val="000000"/>
                </a:solidFill>
                <a:latin typeface="Montserrat"/>
                <a:ea typeface="Montserrat"/>
                <a:cs typeface="Montserrat"/>
                <a:sym typeface="Montserrat"/>
              </a:rPr>
              <a:t>·Mỗi lần, chạy ít nhất 30–50 lần để lấy average runtime cho mỗi thuật toán.</a:t>
            </a:r>
          </a:p>
          <a:p>
            <a:pPr algn="l">
              <a:lnSpc>
                <a:spcPts val="4080"/>
              </a:lnSpc>
            </a:pPr>
            <a:r>
              <a:rPr lang="en-US" sz="3400">
                <a:solidFill>
                  <a:srgbClr val="000000"/>
                </a:solidFill>
                <a:latin typeface="Montserrat"/>
                <a:ea typeface="Montserrat"/>
                <a:cs typeface="Montserrat"/>
                <a:sym typeface="Montserrat"/>
              </a:rPr>
              <a:t> </a:t>
            </a:r>
            <a:r>
              <a:rPr lang="en-US" sz="3400" b="true">
                <a:solidFill>
                  <a:srgbClr val="000000"/>
                </a:solidFill>
                <a:latin typeface="Montserrat Bold"/>
                <a:ea typeface="Montserrat Bold"/>
                <a:cs typeface="Montserrat Bold"/>
                <a:sym typeface="Montserrat Bold"/>
              </a:rPr>
              <a:t>Chọn ít nhất 2 thuật toán:</a:t>
            </a:r>
          </a:p>
          <a:p>
            <a:pPr algn="l">
              <a:lnSpc>
                <a:spcPts val="4080"/>
              </a:lnSpc>
            </a:pPr>
            <a:r>
              <a:rPr lang="en-US" sz="3400">
                <a:solidFill>
                  <a:srgbClr val="000000"/>
                </a:solidFill>
                <a:latin typeface="Montserrat"/>
                <a:ea typeface="Montserrat"/>
                <a:cs typeface="Montserrat"/>
                <a:sym typeface="Montserrat"/>
              </a:rPr>
              <a:t>·Steepest-ascent Hill Climbing (HC)</a:t>
            </a:r>
          </a:p>
          <a:p>
            <a:pPr algn="l">
              <a:lnSpc>
                <a:spcPts val="4080"/>
              </a:lnSpc>
            </a:pPr>
            <a:r>
              <a:rPr lang="en-US" sz="3400">
                <a:solidFill>
                  <a:srgbClr val="000000"/>
                </a:solidFill>
                <a:latin typeface="Montserrat"/>
                <a:ea typeface="Montserrat"/>
                <a:cs typeface="Montserrat"/>
                <a:sym typeface="Montserrat"/>
              </a:rPr>
              <a:t>·Simulated Annealing (SA)</a:t>
            </a:r>
          </a:p>
          <a:p>
            <a:pPr algn="l">
              <a:lnSpc>
                <a:spcPts val="4080"/>
              </a:lnSpc>
            </a:pPr>
            <a:r>
              <a:rPr lang="en-US" sz="3400">
                <a:solidFill>
                  <a:srgbClr val="000000"/>
                </a:solidFill>
                <a:latin typeface="Montserrat"/>
                <a:ea typeface="Montserrat"/>
                <a:cs typeface="Montserrat"/>
                <a:sym typeface="Montserrat"/>
              </a:rPr>
              <a:t> </a:t>
            </a:r>
            <a:r>
              <a:rPr lang="en-US" sz="3400" b="true">
                <a:solidFill>
                  <a:srgbClr val="000000"/>
                </a:solidFill>
                <a:latin typeface="Montserrat Bold"/>
                <a:ea typeface="Montserrat Bold"/>
                <a:cs typeface="Montserrat Bold"/>
                <a:sym typeface="Montserrat Bold"/>
              </a:rPr>
              <a:t>Vẽ log-log plot:</a:t>
            </a:r>
          </a:p>
          <a:p>
            <a:pPr algn="l">
              <a:lnSpc>
                <a:spcPts val="4080"/>
              </a:lnSpc>
            </a:pPr>
            <a:r>
              <a:rPr lang="en-US" sz="3400">
                <a:solidFill>
                  <a:srgbClr val="000000"/>
                </a:solidFill>
                <a:latin typeface="Montserrat"/>
                <a:ea typeface="Montserrat"/>
                <a:cs typeface="Montserrat"/>
                <a:sym typeface="Montserrat"/>
              </a:rPr>
              <a:t>·Trục X: log(board size)</a:t>
            </a:r>
          </a:p>
          <a:p>
            <a:pPr algn="l">
              <a:lnSpc>
                <a:spcPts val="4080"/>
              </a:lnSpc>
            </a:pPr>
            <a:r>
              <a:rPr lang="en-US" sz="3400">
                <a:solidFill>
                  <a:srgbClr val="000000"/>
                </a:solidFill>
                <a:latin typeface="Montserrat"/>
                <a:ea typeface="Montserrat"/>
                <a:cs typeface="Montserrat"/>
                <a:sym typeface="Montserrat"/>
              </a:rPr>
              <a:t>·Trục Y: log(runtime)</a:t>
            </a:r>
          </a:p>
          <a:p>
            <a:pPr algn="l">
              <a:lnSpc>
                <a:spcPts val="4080"/>
              </a:lnSpc>
            </a:pPr>
            <a:r>
              <a:rPr lang="en-US" sz="3400">
                <a:solidFill>
                  <a:srgbClr val="000000"/>
                </a:solidFill>
                <a:latin typeface="Montserrat"/>
                <a:ea typeface="Montserrat"/>
                <a:cs typeface="Montserrat"/>
                <a:sym typeface="Montserrat"/>
              </a:rPr>
              <a:t> Khi vẽ log-log, ta có thể fit đường thẳng → slope ~ bậc tăng trưởng của thuật toán.</a:t>
            </a:r>
          </a:p>
          <a:p>
            <a:pPr algn="l">
              <a:lnSpc>
                <a:spcPts val="4080"/>
              </a:lnSpc>
            </a:pPr>
            <a:r>
              <a:rPr lang="en-US" sz="3400">
                <a:solidFill>
                  <a:srgbClr val="000000"/>
                </a:solidFill>
                <a:latin typeface="Montserrat"/>
                <a:ea typeface="Montserrat"/>
                <a:cs typeface="Montserrat"/>
                <a:sym typeface="Montserrat"/>
              </a:rPr>
              <a:t> </a:t>
            </a:r>
          </a:p>
        </p:txBody>
      </p:sp>
      <p:sp>
        <p:nvSpPr>
          <p:cNvPr name="TextBox 5" id="5"/>
          <p:cNvSpPr txBox="true"/>
          <p:nvPr/>
        </p:nvSpPr>
        <p:spPr>
          <a:xfrm rot="0">
            <a:off x="9899106" y="1723788"/>
            <a:ext cx="6707310" cy="6172200"/>
          </a:xfrm>
          <a:prstGeom prst="rect">
            <a:avLst/>
          </a:prstGeom>
        </p:spPr>
        <p:txBody>
          <a:bodyPr anchor="t" rtlCol="false" tIns="0" lIns="0" bIns="0" rIns="0">
            <a:spAutoFit/>
          </a:bodyPr>
          <a:lstStyle/>
          <a:p>
            <a:pPr algn="l">
              <a:lnSpc>
                <a:spcPts val="4080"/>
              </a:lnSpc>
              <a:spcBef>
                <a:spcPct val="0"/>
              </a:spcBef>
            </a:pPr>
            <a:r>
              <a:rPr lang="en-US" b="true" sz="3400">
                <a:solidFill>
                  <a:srgbClr val="000000"/>
                </a:solidFill>
                <a:latin typeface="Montserrat Bold"/>
                <a:ea typeface="Montserrat Bold"/>
                <a:cs typeface="Montserrat Bold"/>
                <a:sym typeface="Montserrat Bold"/>
              </a:rPr>
              <a:t>Ước lượng độ phức tạp Big O:</a:t>
            </a:r>
          </a:p>
          <a:p>
            <a:pPr algn="l">
              <a:lnSpc>
                <a:spcPts val="4080"/>
              </a:lnSpc>
              <a:spcBef>
                <a:spcPct val="0"/>
              </a:spcBef>
            </a:pPr>
            <a:r>
              <a:rPr lang="en-US" sz="3400">
                <a:solidFill>
                  <a:srgbClr val="000000"/>
                </a:solidFill>
                <a:latin typeface="Montserrat"/>
                <a:ea typeface="Montserrat"/>
                <a:cs typeface="Montserrat"/>
                <a:sym typeface="Montserrat"/>
              </a:rPr>
              <a:t>·Nếu slope ≈ 1 → O(n)</a:t>
            </a:r>
          </a:p>
          <a:p>
            <a:pPr algn="l">
              <a:lnSpc>
                <a:spcPts val="4080"/>
              </a:lnSpc>
              <a:spcBef>
                <a:spcPct val="0"/>
              </a:spcBef>
            </a:pPr>
            <a:r>
              <a:rPr lang="en-US" sz="3400">
                <a:solidFill>
                  <a:srgbClr val="000000"/>
                </a:solidFill>
                <a:latin typeface="Montserrat"/>
                <a:ea typeface="Montserrat"/>
                <a:cs typeface="Montserrat"/>
                <a:sym typeface="Montserrat"/>
              </a:rPr>
              <a:t>·Nếu slope ≈ 2 → O(n^2)</a:t>
            </a:r>
          </a:p>
          <a:p>
            <a:pPr algn="l">
              <a:lnSpc>
                <a:spcPts val="4080"/>
              </a:lnSpc>
              <a:spcBef>
                <a:spcPct val="0"/>
              </a:spcBef>
            </a:pPr>
            <a:r>
              <a:rPr lang="en-US" sz="3400">
                <a:solidFill>
                  <a:srgbClr val="000000"/>
                </a:solidFill>
                <a:latin typeface="Montserrat"/>
                <a:ea typeface="Montserrat"/>
                <a:cs typeface="Montserrat"/>
                <a:sym typeface="Montserrat"/>
              </a:rPr>
              <a:t>·Nếu slope ≈ 3 → O(n^3)</a:t>
            </a:r>
          </a:p>
          <a:p>
            <a:pPr algn="l">
              <a:lnSpc>
                <a:spcPts val="4080"/>
              </a:lnSpc>
              <a:spcBef>
                <a:spcPct val="0"/>
              </a:spcBef>
            </a:pPr>
            <a:r>
              <a:rPr lang="en-US" sz="3400">
                <a:solidFill>
                  <a:srgbClr val="000000"/>
                </a:solidFill>
                <a:latin typeface="Montserrat"/>
                <a:ea typeface="Montserrat"/>
                <a:cs typeface="Montserrat"/>
                <a:sym typeface="Montserrat"/>
              </a:rPr>
              <a:t> </a:t>
            </a:r>
            <a:r>
              <a:rPr lang="en-US" b="true" sz="3400">
                <a:solidFill>
                  <a:srgbClr val="000000"/>
                </a:solidFill>
                <a:latin typeface="Montserrat Bold"/>
                <a:ea typeface="Montserrat Bold"/>
                <a:cs typeface="Montserrat Bold"/>
                <a:sym typeface="Montserrat Bold"/>
              </a:rPr>
              <a:t>Phân tích:</a:t>
            </a:r>
          </a:p>
          <a:p>
            <a:pPr algn="l">
              <a:lnSpc>
                <a:spcPts val="4080"/>
              </a:lnSpc>
              <a:spcBef>
                <a:spcPct val="0"/>
              </a:spcBef>
            </a:pPr>
            <a:r>
              <a:rPr lang="en-US" sz="3400">
                <a:solidFill>
                  <a:srgbClr val="000000"/>
                </a:solidFill>
                <a:latin typeface="Montserrat"/>
                <a:ea typeface="Montserrat"/>
                <a:cs typeface="Montserrat"/>
                <a:sym typeface="Montserrat"/>
              </a:rPr>
              <a:t>·Steepest-ascent HC thường tăng khá nhanh (bị stuck nhiều).</a:t>
            </a:r>
          </a:p>
          <a:p>
            <a:pPr algn="l">
              <a:lnSpc>
                <a:spcPts val="4080"/>
              </a:lnSpc>
              <a:spcBef>
                <a:spcPct val="0"/>
              </a:spcBef>
            </a:pPr>
            <a:r>
              <a:rPr lang="en-US" sz="3400">
                <a:solidFill>
                  <a:srgbClr val="000000"/>
                </a:solidFill>
                <a:latin typeface="Montserrat"/>
                <a:ea typeface="Montserrat"/>
                <a:cs typeface="Montserrat"/>
                <a:sym typeface="Montserrat"/>
              </a:rPr>
              <a:t>·Simulated Annealing mở rộng lâu hơn nhưng scale tốt hơn khi n lớn, vì nó có khả năng thoát local optima.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2428239"/>
            <a:ext cx="7957723" cy="3997293"/>
          </a:xfrm>
          <a:custGeom>
            <a:avLst/>
            <a:gdLst/>
            <a:ahLst/>
            <a:cxnLst/>
            <a:rect r="r" b="b" t="t" l="l"/>
            <a:pathLst>
              <a:path h="3997293" w="7957723">
                <a:moveTo>
                  <a:pt x="0" y="0"/>
                </a:moveTo>
                <a:lnTo>
                  <a:pt x="7957723" y="0"/>
                </a:lnTo>
                <a:lnTo>
                  <a:pt x="7957723" y="3997293"/>
                </a:lnTo>
                <a:lnTo>
                  <a:pt x="0" y="3997293"/>
                </a:lnTo>
                <a:lnTo>
                  <a:pt x="0" y="0"/>
                </a:lnTo>
                <a:close/>
              </a:path>
            </a:pathLst>
          </a:custGeom>
          <a:blipFill>
            <a:blip r:embed="rId3"/>
            <a:stretch>
              <a:fillRect l="0" t="-85939" r="-9431" b="0"/>
            </a:stretch>
          </a:blipFill>
        </p:spPr>
      </p:sp>
      <p:sp>
        <p:nvSpPr>
          <p:cNvPr name="Freeform 4" id="4"/>
          <p:cNvSpPr/>
          <p:nvPr/>
        </p:nvSpPr>
        <p:spPr>
          <a:xfrm flipH="false" flipV="false" rot="0">
            <a:off x="9144000" y="1743905"/>
            <a:ext cx="8479228" cy="5871866"/>
          </a:xfrm>
          <a:custGeom>
            <a:avLst/>
            <a:gdLst/>
            <a:ahLst/>
            <a:cxnLst/>
            <a:rect r="r" b="b" t="t" l="l"/>
            <a:pathLst>
              <a:path h="5871866" w="8479228">
                <a:moveTo>
                  <a:pt x="0" y="0"/>
                </a:moveTo>
                <a:lnTo>
                  <a:pt x="8479228" y="0"/>
                </a:lnTo>
                <a:lnTo>
                  <a:pt x="8479228" y="5871866"/>
                </a:lnTo>
                <a:lnTo>
                  <a:pt x="0" y="5871866"/>
                </a:lnTo>
                <a:lnTo>
                  <a:pt x="0" y="0"/>
                </a:lnTo>
                <a:close/>
              </a:path>
            </a:pathLst>
          </a:custGeom>
          <a:blipFill>
            <a:blip r:embed="rId4"/>
            <a:stretch>
              <a:fillRect l="0" t="0" r="0" b="0"/>
            </a:stretch>
          </a:blipFill>
        </p:spPr>
      </p:sp>
      <p:sp>
        <p:nvSpPr>
          <p:cNvPr name="Freeform 5" id="5"/>
          <p:cNvSpPr/>
          <p:nvPr/>
        </p:nvSpPr>
        <p:spPr>
          <a:xfrm flipH="false" flipV="false" rot="0">
            <a:off x="3184316" y="7768171"/>
            <a:ext cx="11301259" cy="2217872"/>
          </a:xfrm>
          <a:custGeom>
            <a:avLst/>
            <a:gdLst/>
            <a:ahLst/>
            <a:cxnLst/>
            <a:rect r="r" b="b" t="t" l="l"/>
            <a:pathLst>
              <a:path h="2217872" w="11301259">
                <a:moveTo>
                  <a:pt x="0" y="0"/>
                </a:moveTo>
                <a:lnTo>
                  <a:pt x="11301259" y="0"/>
                </a:lnTo>
                <a:lnTo>
                  <a:pt x="11301259" y="2217872"/>
                </a:lnTo>
                <a:lnTo>
                  <a:pt x="0" y="2217872"/>
                </a:lnTo>
                <a:lnTo>
                  <a:pt x="0" y="0"/>
                </a:lnTo>
                <a:close/>
              </a:path>
            </a:pathLst>
          </a:custGeom>
          <a:blipFill>
            <a:blip r:embed="rId5"/>
            <a:stretch>
              <a:fillRect l="0" t="0" r="0" b="0"/>
            </a:stretch>
          </a:blipFill>
        </p:spPr>
      </p:sp>
      <p:sp>
        <p:nvSpPr>
          <p:cNvPr name="TextBox 6" id="6"/>
          <p:cNvSpPr txBox="true"/>
          <p:nvPr/>
        </p:nvSpPr>
        <p:spPr>
          <a:xfrm rot="0">
            <a:off x="1681584" y="647700"/>
            <a:ext cx="14924832" cy="762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VIII. Problem Size Scalability</a:t>
            </a:r>
          </a:p>
        </p:txBody>
      </p:sp>
      <p:sp>
        <p:nvSpPr>
          <p:cNvPr name="TextBox 7" id="7"/>
          <p:cNvSpPr txBox="true"/>
          <p:nvPr/>
        </p:nvSpPr>
        <p:spPr>
          <a:xfrm rot="0">
            <a:off x="1548165" y="1734380"/>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81584" y="695038"/>
            <a:ext cx="14924832" cy="1524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IX. Advanced task: Exploring other Local Moves Operators</a:t>
            </a:r>
          </a:p>
        </p:txBody>
      </p:sp>
      <p:sp>
        <p:nvSpPr>
          <p:cNvPr name="TextBox 4" id="4"/>
          <p:cNvSpPr txBox="true"/>
          <p:nvPr/>
        </p:nvSpPr>
        <p:spPr>
          <a:xfrm rot="0">
            <a:off x="1858945" y="2397351"/>
            <a:ext cx="14924832" cy="5876925"/>
          </a:xfrm>
          <a:prstGeom prst="rect">
            <a:avLst/>
          </a:prstGeom>
        </p:spPr>
        <p:txBody>
          <a:bodyPr anchor="t" rtlCol="false" tIns="0" lIns="0" bIns="0" rIns="0">
            <a:spAutoFit/>
          </a:bodyPr>
          <a:lstStyle/>
          <a:p>
            <a:pPr algn="l">
              <a:lnSpc>
                <a:spcPts val="4200"/>
              </a:lnSpc>
            </a:pPr>
            <a:r>
              <a:rPr lang="en-US" sz="3500">
                <a:solidFill>
                  <a:srgbClr val="000000"/>
                </a:solidFill>
                <a:latin typeface="Montserrat"/>
                <a:ea typeface="Montserrat"/>
                <a:cs typeface="Montserrat"/>
                <a:sym typeface="Montserrat"/>
              </a:rPr>
              <a:t> </a:t>
            </a:r>
            <a:r>
              <a:rPr lang="en-US" sz="3500" b="true">
                <a:solidFill>
                  <a:srgbClr val="000000"/>
                </a:solidFill>
                <a:latin typeface="Montserrat Bold"/>
                <a:ea typeface="Montserrat Bold"/>
                <a:cs typeface="Montserrat Bold"/>
                <a:sym typeface="Montserrat Bold"/>
              </a:rPr>
              <a:t>Các</a:t>
            </a:r>
            <a:r>
              <a:rPr lang="en-US" sz="3500" b="true">
                <a:solidFill>
                  <a:srgbClr val="000000"/>
                </a:solidFill>
                <a:latin typeface="Montserrat Bold"/>
                <a:ea typeface="Montserrat Bold"/>
                <a:cs typeface="Montserrat Bold"/>
                <a:sym typeface="Montserrat Bold"/>
              </a:rPr>
              <a:t> Move Operators cần cài đặt:</a:t>
            </a:r>
          </a:p>
          <a:p>
            <a:pPr algn="l">
              <a:lnSpc>
                <a:spcPts val="4200"/>
              </a:lnSpc>
            </a:pPr>
            <a:r>
              <a:rPr lang="en-US" sz="3500" b="true">
                <a:solidFill>
                  <a:srgbClr val="000000"/>
                </a:solidFill>
                <a:latin typeface="Montserrat Bold"/>
                <a:ea typeface="Montserrat Bold"/>
                <a:cs typeface="Montserrat Bold"/>
                <a:sym typeface="Montserrat Bold"/>
              </a:rPr>
              <a:t>·Single-step move: </a:t>
            </a:r>
            <a:r>
              <a:rPr lang="en-US" sz="3500">
                <a:solidFill>
                  <a:srgbClr val="000000"/>
                </a:solidFill>
                <a:latin typeface="Montserrat"/>
                <a:ea typeface="Montserrat"/>
                <a:cs typeface="Montserrat"/>
                <a:sym typeface="Montserrat"/>
              </a:rPr>
              <a:t>Chọn một queen và di chuyển lên hoặc xuống 1 ô.</a:t>
            </a:r>
          </a:p>
          <a:p>
            <a:pPr algn="l">
              <a:lnSpc>
                <a:spcPts val="4200"/>
              </a:lnSpc>
            </a:pPr>
            <a:r>
              <a:rPr lang="en-US" sz="3500" b="true">
                <a:solidFill>
                  <a:srgbClr val="000000"/>
                </a:solidFill>
                <a:latin typeface="Montserrat Bold"/>
                <a:ea typeface="Montserrat Bold"/>
                <a:cs typeface="Montserrat Bold"/>
                <a:sym typeface="Montserrat Bold"/>
              </a:rPr>
              <a:t>·Column swap: </a:t>
            </a:r>
            <a:r>
              <a:rPr lang="en-US" sz="3500">
                <a:solidFill>
                  <a:srgbClr val="000000"/>
                </a:solidFill>
                <a:latin typeface="Montserrat"/>
                <a:ea typeface="Montserrat"/>
                <a:cs typeface="Montserrat"/>
                <a:sym typeface="Montserrat"/>
              </a:rPr>
              <a:t>Hoán đổi vị trí hai cột (hai queens).</a:t>
            </a:r>
          </a:p>
          <a:p>
            <a:pPr algn="l">
              <a:lnSpc>
                <a:spcPts val="4200"/>
              </a:lnSpc>
            </a:pPr>
            <a:r>
              <a:rPr lang="en-US" sz="3500" b="true">
                <a:solidFill>
                  <a:srgbClr val="000000"/>
                </a:solidFill>
                <a:latin typeface="Montserrat Bold"/>
                <a:ea typeface="Montserrat Bold"/>
                <a:cs typeface="Montserrat Bold"/>
                <a:sym typeface="Montserrat Bold"/>
              </a:rPr>
              <a:t>·Dual-queen move: </a:t>
            </a:r>
            <a:r>
              <a:rPr lang="en-US" sz="3500">
                <a:solidFill>
                  <a:srgbClr val="000000"/>
                </a:solidFill>
                <a:latin typeface="Montserrat"/>
                <a:ea typeface="Montserrat"/>
                <a:cs typeface="Montserrat"/>
                <a:sym typeface="Montserrat"/>
              </a:rPr>
              <a:t>Chọn 2 queens và di chuyển cả 2 đến hàng mới.</a:t>
            </a:r>
          </a:p>
          <a:p>
            <a:pPr algn="l">
              <a:lnSpc>
                <a:spcPts val="4200"/>
              </a:lnSpc>
            </a:pPr>
            <a:r>
              <a:rPr lang="en-US" sz="3500" b="true">
                <a:solidFill>
                  <a:srgbClr val="000000"/>
                </a:solidFill>
                <a:latin typeface="Montserrat Bold"/>
                <a:ea typeface="Montserrat Bold"/>
                <a:cs typeface="Montserrat Bold"/>
                <a:sym typeface="Montserrat Bold"/>
              </a:rPr>
              <a:t>·Adaptive move:</a:t>
            </a:r>
            <a:r>
              <a:rPr lang="en-US" sz="3500">
                <a:solidFill>
                  <a:srgbClr val="000000"/>
                </a:solidFill>
                <a:latin typeface="Montserrat"/>
                <a:ea typeface="Montserrat"/>
                <a:cs typeface="Montserrat"/>
                <a:sym typeface="Montserrat"/>
              </a:rPr>
              <a:t> Tự chọn move, ví dụ:</a:t>
            </a:r>
          </a:p>
          <a:p>
            <a:pPr algn="l">
              <a:lnSpc>
                <a:spcPts val="4200"/>
              </a:lnSpc>
            </a:pPr>
            <a:r>
              <a:rPr lang="en-US" sz="3500">
                <a:solidFill>
                  <a:srgbClr val="000000"/>
                </a:solidFill>
                <a:latin typeface="Montserrat"/>
                <a:ea typeface="Montserrat"/>
                <a:cs typeface="Montserrat"/>
                <a:sym typeface="Montserrat"/>
              </a:rPr>
              <a:t>oNếu số xung đột cao → dùng dual-queen move hoặc swap.</a:t>
            </a:r>
          </a:p>
          <a:p>
            <a:pPr algn="l">
              <a:lnSpc>
                <a:spcPts val="4200"/>
              </a:lnSpc>
            </a:pPr>
            <a:r>
              <a:rPr lang="en-US" sz="3500">
                <a:solidFill>
                  <a:srgbClr val="000000"/>
                </a:solidFill>
                <a:latin typeface="Montserrat"/>
                <a:ea typeface="Montserrat"/>
                <a:cs typeface="Montserrat"/>
                <a:sym typeface="Montserrat"/>
              </a:rPr>
              <a:t>oNếu số xung đột ít → dùng single-step để tinh chỉnh.</a:t>
            </a:r>
          </a:p>
          <a:p>
            <a:pPr algn="l">
              <a:lnSpc>
                <a:spcPts val="4200"/>
              </a:lnSpc>
            </a:pPr>
            <a:r>
              <a:rPr lang="en-US" sz="3500">
                <a:solidFill>
                  <a:srgbClr val="000000"/>
                </a:solidFill>
                <a:latin typeface="Montserrat"/>
                <a:ea typeface="Montserrat"/>
                <a:cs typeface="Montserrat"/>
                <a:sym typeface="Montserrat"/>
              </a:rPr>
              <a:t>oThỉnh thoảng chọn random để tránh kẹt local optima.</a:t>
            </a:r>
          </a:p>
          <a:p>
            <a:pPr algn="l">
              <a:lnSpc>
                <a:spcPts val="42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1009" y="1359600"/>
            <a:ext cx="7009894" cy="4635292"/>
          </a:xfrm>
          <a:custGeom>
            <a:avLst/>
            <a:gdLst/>
            <a:ahLst/>
            <a:cxnLst/>
            <a:rect r="r" b="b" t="t" l="l"/>
            <a:pathLst>
              <a:path h="4635292" w="7009894">
                <a:moveTo>
                  <a:pt x="0" y="0"/>
                </a:moveTo>
                <a:lnTo>
                  <a:pt x="7009895" y="0"/>
                </a:lnTo>
                <a:lnTo>
                  <a:pt x="7009895" y="4635293"/>
                </a:lnTo>
                <a:lnTo>
                  <a:pt x="0" y="4635293"/>
                </a:lnTo>
                <a:lnTo>
                  <a:pt x="0" y="0"/>
                </a:lnTo>
                <a:close/>
              </a:path>
            </a:pathLst>
          </a:custGeom>
          <a:blipFill>
            <a:blip r:embed="rId3"/>
            <a:stretch>
              <a:fillRect l="0" t="0" r="0" b="0"/>
            </a:stretch>
          </a:blipFill>
        </p:spPr>
      </p:sp>
      <p:sp>
        <p:nvSpPr>
          <p:cNvPr name="Freeform 4" id="4"/>
          <p:cNvSpPr/>
          <p:nvPr/>
        </p:nvSpPr>
        <p:spPr>
          <a:xfrm flipH="false" flipV="false" rot="0">
            <a:off x="10111299" y="1514127"/>
            <a:ext cx="7343038" cy="4635292"/>
          </a:xfrm>
          <a:custGeom>
            <a:avLst/>
            <a:gdLst/>
            <a:ahLst/>
            <a:cxnLst/>
            <a:rect r="r" b="b" t="t" l="l"/>
            <a:pathLst>
              <a:path h="4635292" w="7343038">
                <a:moveTo>
                  <a:pt x="0" y="0"/>
                </a:moveTo>
                <a:lnTo>
                  <a:pt x="7343038" y="0"/>
                </a:lnTo>
                <a:lnTo>
                  <a:pt x="7343038" y="4635293"/>
                </a:lnTo>
                <a:lnTo>
                  <a:pt x="0" y="4635293"/>
                </a:lnTo>
                <a:lnTo>
                  <a:pt x="0" y="0"/>
                </a:lnTo>
                <a:close/>
              </a:path>
            </a:pathLst>
          </a:custGeom>
          <a:blipFill>
            <a:blip r:embed="rId4"/>
            <a:stretch>
              <a:fillRect l="0" t="0" r="0" b="0"/>
            </a:stretch>
          </a:blipFill>
        </p:spPr>
      </p:sp>
      <p:sp>
        <p:nvSpPr>
          <p:cNvPr name="Freeform 5" id="5"/>
          <p:cNvSpPr/>
          <p:nvPr/>
        </p:nvSpPr>
        <p:spPr>
          <a:xfrm flipH="false" flipV="false" rot="0">
            <a:off x="5123456" y="6149420"/>
            <a:ext cx="6782919" cy="4137580"/>
          </a:xfrm>
          <a:custGeom>
            <a:avLst/>
            <a:gdLst/>
            <a:ahLst/>
            <a:cxnLst/>
            <a:rect r="r" b="b" t="t" l="l"/>
            <a:pathLst>
              <a:path h="4137580" w="6782919">
                <a:moveTo>
                  <a:pt x="0" y="0"/>
                </a:moveTo>
                <a:lnTo>
                  <a:pt x="6782919" y="0"/>
                </a:lnTo>
                <a:lnTo>
                  <a:pt x="6782919" y="4137580"/>
                </a:lnTo>
                <a:lnTo>
                  <a:pt x="0" y="4137580"/>
                </a:lnTo>
                <a:lnTo>
                  <a:pt x="0" y="0"/>
                </a:lnTo>
                <a:close/>
              </a:path>
            </a:pathLst>
          </a:custGeom>
          <a:blipFill>
            <a:blip r:embed="rId5"/>
            <a:stretch>
              <a:fillRect l="0" t="0" r="0" b="0"/>
            </a:stretch>
          </a:blipFill>
        </p:spPr>
      </p:sp>
      <p:sp>
        <p:nvSpPr>
          <p:cNvPr name="TextBox 6" id="6"/>
          <p:cNvSpPr txBox="true"/>
          <p:nvPr/>
        </p:nvSpPr>
        <p:spPr>
          <a:xfrm rot="0">
            <a:off x="1681584" y="580738"/>
            <a:ext cx="14924832" cy="1190625"/>
          </a:xfrm>
          <a:prstGeom prst="rect">
            <a:avLst/>
          </a:prstGeom>
        </p:spPr>
        <p:txBody>
          <a:bodyPr anchor="t" rtlCol="false" tIns="0" lIns="0" bIns="0" rIns="0">
            <a:spAutoFit/>
          </a:bodyPr>
          <a:lstStyle/>
          <a:p>
            <a:pPr algn="ctr">
              <a:lnSpc>
                <a:spcPts val="4799"/>
              </a:lnSpc>
            </a:pPr>
            <a:r>
              <a:rPr lang="en-US" sz="3999" b="true">
                <a:solidFill>
                  <a:srgbClr val="FFFFFF"/>
                </a:solidFill>
                <a:latin typeface="Montserrat Bold"/>
                <a:ea typeface="Montserrat Bold"/>
                <a:cs typeface="Montserrat Bold"/>
                <a:sym typeface="Montserrat Bold"/>
              </a:rPr>
              <a:t>IX. Advanced task: Exploring other Local Moves Operators</a:t>
            </a:r>
          </a:p>
        </p:txBody>
      </p:sp>
      <p:sp>
        <p:nvSpPr>
          <p:cNvPr name="TextBox 7" id="7"/>
          <p:cNvSpPr txBox="true"/>
          <p:nvPr/>
        </p:nvSpPr>
        <p:spPr>
          <a:xfrm rot="0">
            <a:off x="1028700" y="6495475"/>
            <a:ext cx="4902650" cy="4572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Kết quả: 8 Queens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1514127"/>
            <a:ext cx="6245059" cy="4082707"/>
          </a:xfrm>
          <a:custGeom>
            <a:avLst/>
            <a:gdLst/>
            <a:ahLst/>
            <a:cxnLst/>
            <a:rect r="r" b="b" t="t" l="l"/>
            <a:pathLst>
              <a:path h="4082707" w="6245059">
                <a:moveTo>
                  <a:pt x="0" y="0"/>
                </a:moveTo>
                <a:lnTo>
                  <a:pt x="6245059" y="0"/>
                </a:lnTo>
                <a:lnTo>
                  <a:pt x="6245059" y="4082707"/>
                </a:lnTo>
                <a:lnTo>
                  <a:pt x="0" y="4082707"/>
                </a:lnTo>
                <a:lnTo>
                  <a:pt x="0" y="0"/>
                </a:lnTo>
                <a:close/>
              </a:path>
            </a:pathLst>
          </a:custGeom>
          <a:blipFill>
            <a:blip r:embed="rId3"/>
            <a:stretch>
              <a:fillRect l="0" t="0" r="0" b="0"/>
            </a:stretch>
          </a:blipFill>
        </p:spPr>
      </p:sp>
      <p:sp>
        <p:nvSpPr>
          <p:cNvPr name="Freeform 4" id="4"/>
          <p:cNvSpPr/>
          <p:nvPr/>
        </p:nvSpPr>
        <p:spPr>
          <a:xfrm flipH="false" flipV="false" rot="0">
            <a:off x="10759785" y="1514127"/>
            <a:ext cx="6499515" cy="4021575"/>
          </a:xfrm>
          <a:custGeom>
            <a:avLst/>
            <a:gdLst/>
            <a:ahLst/>
            <a:cxnLst/>
            <a:rect r="r" b="b" t="t" l="l"/>
            <a:pathLst>
              <a:path h="4021575" w="6499515">
                <a:moveTo>
                  <a:pt x="0" y="0"/>
                </a:moveTo>
                <a:lnTo>
                  <a:pt x="6499515" y="0"/>
                </a:lnTo>
                <a:lnTo>
                  <a:pt x="6499515" y="4021575"/>
                </a:lnTo>
                <a:lnTo>
                  <a:pt x="0" y="4021575"/>
                </a:lnTo>
                <a:lnTo>
                  <a:pt x="0" y="0"/>
                </a:lnTo>
                <a:close/>
              </a:path>
            </a:pathLst>
          </a:custGeom>
          <a:blipFill>
            <a:blip r:embed="rId4"/>
            <a:stretch>
              <a:fillRect l="0" t="0" r="0" b="0"/>
            </a:stretch>
          </a:blipFill>
        </p:spPr>
      </p:sp>
      <p:sp>
        <p:nvSpPr>
          <p:cNvPr name="Freeform 5" id="5"/>
          <p:cNvSpPr/>
          <p:nvPr/>
        </p:nvSpPr>
        <p:spPr>
          <a:xfrm flipH="false" flipV="false" rot="0">
            <a:off x="5329425" y="5596834"/>
            <a:ext cx="7256042" cy="4444326"/>
          </a:xfrm>
          <a:custGeom>
            <a:avLst/>
            <a:gdLst/>
            <a:ahLst/>
            <a:cxnLst/>
            <a:rect r="r" b="b" t="t" l="l"/>
            <a:pathLst>
              <a:path h="4444326" w="7256042">
                <a:moveTo>
                  <a:pt x="0" y="0"/>
                </a:moveTo>
                <a:lnTo>
                  <a:pt x="7256042" y="0"/>
                </a:lnTo>
                <a:lnTo>
                  <a:pt x="7256042" y="4444326"/>
                </a:lnTo>
                <a:lnTo>
                  <a:pt x="0" y="4444326"/>
                </a:lnTo>
                <a:lnTo>
                  <a:pt x="0" y="0"/>
                </a:lnTo>
                <a:close/>
              </a:path>
            </a:pathLst>
          </a:custGeom>
          <a:blipFill>
            <a:blip r:embed="rId5"/>
            <a:stretch>
              <a:fillRect l="0" t="0" r="0" b="0"/>
            </a:stretch>
          </a:blipFill>
        </p:spPr>
      </p:sp>
      <p:sp>
        <p:nvSpPr>
          <p:cNvPr name="TextBox 6" id="6"/>
          <p:cNvSpPr txBox="true"/>
          <p:nvPr/>
        </p:nvSpPr>
        <p:spPr>
          <a:xfrm rot="0">
            <a:off x="1681584" y="580738"/>
            <a:ext cx="14924832" cy="1190625"/>
          </a:xfrm>
          <a:prstGeom prst="rect">
            <a:avLst/>
          </a:prstGeom>
        </p:spPr>
        <p:txBody>
          <a:bodyPr anchor="t" rtlCol="false" tIns="0" lIns="0" bIns="0" rIns="0">
            <a:spAutoFit/>
          </a:bodyPr>
          <a:lstStyle/>
          <a:p>
            <a:pPr algn="ctr">
              <a:lnSpc>
                <a:spcPts val="4799"/>
              </a:lnSpc>
            </a:pPr>
            <a:r>
              <a:rPr lang="en-US" sz="3999" b="true">
                <a:solidFill>
                  <a:srgbClr val="FFFFFF"/>
                </a:solidFill>
                <a:latin typeface="Montserrat Bold"/>
                <a:ea typeface="Montserrat Bold"/>
                <a:cs typeface="Montserrat Bold"/>
                <a:sym typeface="Montserrat Bold"/>
              </a:rPr>
              <a:t>IX. Advanced task: Exploring other Local Moves Operators</a:t>
            </a:r>
          </a:p>
        </p:txBody>
      </p:sp>
      <p:sp>
        <p:nvSpPr>
          <p:cNvPr name="TextBox 7" id="7"/>
          <p:cNvSpPr txBox="true"/>
          <p:nvPr/>
        </p:nvSpPr>
        <p:spPr>
          <a:xfrm rot="0">
            <a:off x="1028700" y="6495475"/>
            <a:ext cx="4902650" cy="4572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Kết quả: 12 Queens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056864" y="1740228"/>
            <a:ext cx="14924832" cy="6067425"/>
          </a:xfrm>
          <a:prstGeom prst="rect">
            <a:avLst/>
          </a:prstGeom>
        </p:spPr>
        <p:txBody>
          <a:bodyPr anchor="t" rtlCol="false" tIns="0" lIns="0" bIns="0" rIns="0">
            <a:spAutoFit/>
          </a:bodyPr>
          <a:lstStyle/>
          <a:p>
            <a:pPr algn="l">
              <a:lnSpc>
                <a:spcPts val="3720"/>
              </a:lnSpc>
            </a:pPr>
            <a:r>
              <a:rPr lang="en-US" sz="3100" b="true">
                <a:solidFill>
                  <a:srgbClr val="000000"/>
                </a:solidFill>
                <a:latin typeface="Montserrat Bold"/>
                <a:ea typeface="Montserrat Bold"/>
                <a:cs typeface="Montserrat Bold"/>
                <a:sym typeface="Montserrat Bold"/>
              </a:rPr>
              <a:t>Tr</a:t>
            </a:r>
            <a:r>
              <a:rPr lang="en-US" sz="3100" b="true">
                <a:solidFill>
                  <a:srgbClr val="000000"/>
                </a:solidFill>
                <a:latin typeface="Montserrat Bold"/>
                <a:ea typeface="Montserrat Bold"/>
                <a:cs typeface="Montserrat Bold"/>
                <a:sym typeface="Montserrat Bold"/>
              </a:rPr>
              <a:t>iển khai Genetic Algorithm (GA) hoàn chỉnh cho bài toán n-Queens. Mã này là self-contained. </a:t>
            </a:r>
          </a:p>
          <a:p>
            <a:pPr algn="l">
              <a:lnSpc>
                <a:spcPts val="3720"/>
              </a:lnSpc>
            </a:pPr>
            <a:r>
              <a:rPr lang="en-US" sz="3100">
                <a:solidFill>
                  <a:srgbClr val="000000"/>
                </a:solidFill>
                <a:latin typeface="Montserrat"/>
                <a:ea typeface="Montserrat"/>
                <a:cs typeface="Montserrat"/>
                <a:sym typeface="Montserrat"/>
              </a:rPr>
              <a:t>·Biểu diễn: permutation length n (mỗi giá trị 0..n-1 là hàng, index là cột) → đảm bảo mỗi hàng và mỗi cột có đúng một hậu, chỉ còn kiểm tra đường chéo.</a:t>
            </a:r>
          </a:p>
          <a:p>
            <a:pPr algn="l">
              <a:lnSpc>
                <a:spcPts val="3720"/>
              </a:lnSpc>
            </a:pPr>
            <a:r>
              <a:rPr lang="en-US" sz="3100">
                <a:solidFill>
                  <a:srgbClr val="000000"/>
                </a:solidFill>
                <a:latin typeface="Montserrat"/>
                <a:ea typeface="Montserrat"/>
                <a:cs typeface="Montserrat"/>
                <a:sym typeface="Montserrat"/>
              </a:rPr>
              <a:t>·Hàm fitness: số cặp không tấn công nhau (muốn tối đa), tương đương total_pairs - conflicts.</a:t>
            </a:r>
          </a:p>
          <a:p>
            <a:pPr algn="l">
              <a:lnSpc>
                <a:spcPts val="3720"/>
              </a:lnSpc>
            </a:pPr>
            <a:r>
              <a:rPr lang="en-US" sz="3100">
                <a:solidFill>
                  <a:srgbClr val="000000"/>
                </a:solidFill>
                <a:latin typeface="Montserrat"/>
                <a:ea typeface="Montserrat"/>
                <a:cs typeface="Montserrat"/>
                <a:sym typeface="Montserrat"/>
              </a:rPr>
              <a:t>·Selection: tournament selection.</a:t>
            </a:r>
          </a:p>
          <a:p>
            <a:pPr algn="l">
              <a:lnSpc>
                <a:spcPts val="3720"/>
              </a:lnSpc>
            </a:pPr>
            <a:r>
              <a:rPr lang="en-US" sz="3100">
                <a:solidFill>
                  <a:srgbClr val="000000"/>
                </a:solidFill>
                <a:latin typeface="Montserrat"/>
                <a:ea typeface="Montserrat"/>
                <a:cs typeface="Montserrat"/>
                <a:sym typeface="Montserrat"/>
              </a:rPr>
              <a:t>·Crossover: Order Crossover (OX) (thích hợp cho permutation).</a:t>
            </a:r>
          </a:p>
          <a:p>
            <a:pPr algn="l">
              <a:lnSpc>
                <a:spcPts val="3720"/>
              </a:lnSpc>
            </a:pPr>
            <a:r>
              <a:rPr lang="en-US" sz="3100">
                <a:solidFill>
                  <a:srgbClr val="000000"/>
                </a:solidFill>
                <a:latin typeface="Montserrat"/>
                <a:ea typeface="Montserrat"/>
                <a:cs typeface="Montserrat"/>
                <a:sym typeface="Montserrat"/>
              </a:rPr>
              <a:t>·Mutation: swap mutation (hoán đổi hai vị trí).</a:t>
            </a:r>
          </a:p>
          <a:p>
            <a:pPr algn="l">
              <a:lnSpc>
                <a:spcPts val="3720"/>
              </a:lnSpc>
            </a:pPr>
            <a:r>
              <a:rPr lang="en-US" sz="3100">
                <a:solidFill>
                  <a:srgbClr val="000000"/>
                </a:solidFill>
                <a:latin typeface="Montserrat"/>
                <a:ea typeface="Montserrat"/>
                <a:cs typeface="Montserrat"/>
                <a:sym typeface="Montserrat"/>
              </a:rPr>
              <a:t>·Elitism: giữ vài cá thể tốt nhất qua thế hệ.</a:t>
            </a:r>
          </a:p>
          <a:p>
            <a:pPr algn="l">
              <a:lnSpc>
                <a:spcPts val="3720"/>
              </a:lnSpc>
            </a:pPr>
            <a:r>
              <a:rPr lang="en-US" sz="3100">
                <a:solidFill>
                  <a:srgbClr val="000000"/>
                </a:solidFill>
                <a:latin typeface="Montserrat"/>
                <a:ea typeface="Montserrat"/>
                <a:cs typeface="Montserrat"/>
                <a:sym typeface="Montserrat"/>
              </a:rPr>
              <a:t>·Logging + plot: vẽ biểu đồ fitness tốt nhất / trung bình theo thế hệ.</a:t>
            </a:r>
          </a:p>
          <a:p>
            <a:pPr algn="l">
              <a:lnSpc>
                <a:spcPts val="3720"/>
              </a:lnSpc>
            </a:pPr>
            <a:r>
              <a:rPr lang="en-US" sz="3100">
                <a:solidFill>
                  <a:srgbClr val="000000"/>
                </a:solidFill>
                <a:latin typeface="Montserrat"/>
                <a:ea typeface="Montserrat"/>
                <a:cs typeface="Montserrat"/>
                <a:sym typeface="Montserrat"/>
              </a:rPr>
              <a:t>Demo: chạy cho n=8.</a:t>
            </a:r>
          </a:p>
        </p:txBody>
      </p:sp>
      <p:sp>
        <p:nvSpPr>
          <p:cNvPr name="Freeform 4" id="4"/>
          <p:cNvSpPr/>
          <p:nvPr/>
        </p:nvSpPr>
        <p:spPr>
          <a:xfrm flipH="false" flipV="false" rot="0">
            <a:off x="4755289" y="7954876"/>
            <a:ext cx="10198870" cy="1934183"/>
          </a:xfrm>
          <a:custGeom>
            <a:avLst/>
            <a:gdLst/>
            <a:ahLst/>
            <a:cxnLst/>
            <a:rect r="r" b="b" t="t" l="l"/>
            <a:pathLst>
              <a:path h="1934183" w="10198870">
                <a:moveTo>
                  <a:pt x="0" y="0"/>
                </a:moveTo>
                <a:lnTo>
                  <a:pt x="10198870" y="0"/>
                </a:lnTo>
                <a:lnTo>
                  <a:pt x="10198870" y="1934184"/>
                </a:lnTo>
                <a:lnTo>
                  <a:pt x="0" y="1934184"/>
                </a:lnTo>
                <a:lnTo>
                  <a:pt x="0" y="0"/>
                </a:lnTo>
                <a:close/>
              </a:path>
            </a:pathLst>
          </a:custGeom>
          <a:blipFill>
            <a:blip r:embed="rId3"/>
            <a:stretch>
              <a:fillRect l="0" t="-528334" r="-86554" b="0"/>
            </a:stretch>
          </a:blipFill>
        </p:spPr>
      </p:sp>
      <p:sp>
        <p:nvSpPr>
          <p:cNvPr name="TextBox 5" id="5"/>
          <p:cNvSpPr txBox="true"/>
          <p:nvPr/>
        </p:nvSpPr>
        <p:spPr>
          <a:xfrm rot="0">
            <a:off x="1681584" y="647700"/>
            <a:ext cx="14924832" cy="762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X. More Things to Do (not for credit)</a:t>
            </a:r>
          </a:p>
        </p:txBody>
      </p:sp>
      <p:sp>
        <p:nvSpPr>
          <p:cNvPr name="TextBox 6" id="6"/>
          <p:cNvSpPr txBox="true"/>
          <p:nvPr/>
        </p:nvSpPr>
        <p:spPr>
          <a:xfrm rot="0">
            <a:off x="2056864" y="8379043"/>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0207" y="2482859"/>
            <a:ext cx="10375566" cy="7301805"/>
          </a:xfrm>
          <a:custGeom>
            <a:avLst/>
            <a:gdLst/>
            <a:ahLst/>
            <a:cxnLst/>
            <a:rect r="r" b="b" t="t" l="l"/>
            <a:pathLst>
              <a:path h="7301805" w="10375566">
                <a:moveTo>
                  <a:pt x="0" y="0"/>
                </a:moveTo>
                <a:lnTo>
                  <a:pt x="10375566" y="0"/>
                </a:lnTo>
                <a:lnTo>
                  <a:pt x="10375566" y="7301805"/>
                </a:lnTo>
                <a:lnTo>
                  <a:pt x="0" y="7301805"/>
                </a:lnTo>
                <a:lnTo>
                  <a:pt x="0" y="0"/>
                </a:lnTo>
                <a:close/>
              </a:path>
            </a:pathLst>
          </a:custGeom>
          <a:blipFill>
            <a:blip r:embed="rId3"/>
            <a:stretch>
              <a:fillRect l="0" t="0" r="0" b="0"/>
            </a:stretch>
          </a:blipFill>
        </p:spPr>
      </p:sp>
      <p:sp>
        <p:nvSpPr>
          <p:cNvPr name="Freeform 4" id="4"/>
          <p:cNvSpPr/>
          <p:nvPr/>
        </p:nvSpPr>
        <p:spPr>
          <a:xfrm flipH="false" flipV="false" rot="0">
            <a:off x="11781456" y="2482859"/>
            <a:ext cx="5983487" cy="6356958"/>
          </a:xfrm>
          <a:custGeom>
            <a:avLst/>
            <a:gdLst/>
            <a:ahLst/>
            <a:cxnLst/>
            <a:rect r="r" b="b" t="t" l="l"/>
            <a:pathLst>
              <a:path h="6356958" w="5983487">
                <a:moveTo>
                  <a:pt x="0" y="0"/>
                </a:moveTo>
                <a:lnTo>
                  <a:pt x="5983487" y="0"/>
                </a:lnTo>
                <a:lnTo>
                  <a:pt x="5983487" y="6356958"/>
                </a:lnTo>
                <a:lnTo>
                  <a:pt x="0" y="6356958"/>
                </a:lnTo>
                <a:lnTo>
                  <a:pt x="0" y="0"/>
                </a:lnTo>
                <a:close/>
              </a:path>
            </a:pathLst>
          </a:custGeom>
          <a:blipFill>
            <a:blip r:embed="rId4"/>
            <a:stretch>
              <a:fillRect l="0" t="0" r="0" b="0"/>
            </a:stretch>
          </a:blipFill>
        </p:spPr>
      </p:sp>
      <p:sp>
        <p:nvSpPr>
          <p:cNvPr name="TextBox 5" id="5"/>
          <p:cNvSpPr txBox="true"/>
          <p:nvPr/>
        </p:nvSpPr>
        <p:spPr>
          <a:xfrm rot="0">
            <a:off x="1681584" y="1076038"/>
            <a:ext cx="14924832" cy="762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X. More Things to Do (not for credit)</a:t>
            </a:r>
          </a:p>
        </p:txBody>
      </p:sp>
      <p:sp>
        <p:nvSpPr>
          <p:cNvPr name="TextBox 6" id="6"/>
          <p:cNvSpPr txBox="true"/>
          <p:nvPr/>
        </p:nvSpPr>
        <p:spPr>
          <a:xfrm rot="0">
            <a:off x="1681584" y="1828513"/>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836111" y="3085432"/>
            <a:ext cx="14924832" cy="3409950"/>
          </a:xfrm>
          <a:prstGeom prst="rect">
            <a:avLst/>
          </a:prstGeom>
        </p:spPr>
        <p:txBody>
          <a:bodyPr anchor="t" rtlCol="false" tIns="0" lIns="0" bIns="0" rIns="0">
            <a:spAutoFit/>
          </a:bodyPr>
          <a:lstStyle/>
          <a:p>
            <a:pPr algn="ctr">
              <a:lnSpc>
                <a:spcPts val="13466"/>
              </a:lnSpc>
            </a:pPr>
            <a:r>
              <a:rPr lang="en-US" sz="11221" b="true">
                <a:solidFill>
                  <a:srgbClr val="FFFFFF"/>
                </a:solidFill>
                <a:latin typeface="Montserrat Bold"/>
                <a:ea typeface="Montserrat Bold"/>
                <a:cs typeface="Montserrat Bold"/>
                <a:sym typeface="Montserrat Bold"/>
              </a:rPr>
              <a:t>B. Traveling salesman problem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91584" y="3613374"/>
            <a:ext cx="9376044" cy="4407307"/>
          </a:xfrm>
          <a:custGeom>
            <a:avLst/>
            <a:gdLst/>
            <a:ahLst/>
            <a:cxnLst/>
            <a:rect r="r" b="b" t="t" l="l"/>
            <a:pathLst>
              <a:path h="4407307" w="9376044">
                <a:moveTo>
                  <a:pt x="0" y="0"/>
                </a:moveTo>
                <a:lnTo>
                  <a:pt x="9376044" y="0"/>
                </a:lnTo>
                <a:lnTo>
                  <a:pt x="9376044" y="4407307"/>
                </a:lnTo>
                <a:lnTo>
                  <a:pt x="0" y="4407307"/>
                </a:lnTo>
                <a:lnTo>
                  <a:pt x="0" y="0"/>
                </a:lnTo>
                <a:close/>
              </a:path>
            </a:pathLst>
          </a:custGeom>
          <a:blipFill>
            <a:blip r:embed="rId3"/>
            <a:stretch>
              <a:fillRect l="0" t="-355" r="0" b="-355"/>
            </a:stretch>
          </a:blipFill>
        </p:spPr>
      </p:sp>
      <p:sp>
        <p:nvSpPr>
          <p:cNvPr name="Freeform 4" id="4"/>
          <p:cNvSpPr/>
          <p:nvPr/>
        </p:nvSpPr>
        <p:spPr>
          <a:xfrm flipH="false" flipV="false" rot="0">
            <a:off x="9900080" y="2277801"/>
            <a:ext cx="7629751" cy="7912722"/>
          </a:xfrm>
          <a:custGeom>
            <a:avLst/>
            <a:gdLst/>
            <a:ahLst/>
            <a:cxnLst/>
            <a:rect r="r" b="b" t="t" l="l"/>
            <a:pathLst>
              <a:path h="7912722" w="7629751">
                <a:moveTo>
                  <a:pt x="0" y="0"/>
                </a:moveTo>
                <a:lnTo>
                  <a:pt x="7629750" y="0"/>
                </a:lnTo>
                <a:lnTo>
                  <a:pt x="7629750" y="7912722"/>
                </a:lnTo>
                <a:lnTo>
                  <a:pt x="0" y="7912722"/>
                </a:lnTo>
                <a:lnTo>
                  <a:pt x="0" y="0"/>
                </a:lnTo>
                <a:close/>
              </a:path>
            </a:pathLst>
          </a:custGeom>
          <a:blipFill>
            <a:blip r:embed="rId4"/>
            <a:stretch>
              <a:fillRect l="0" t="0" r="0" b="0"/>
            </a:stretch>
          </a:blipFill>
        </p:spPr>
      </p:sp>
      <p:sp>
        <p:nvSpPr>
          <p:cNvPr name="TextBox 5" id="5"/>
          <p:cNvSpPr txBox="true"/>
          <p:nvPr/>
        </p:nvSpPr>
        <p:spPr>
          <a:xfrm rot="0">
            <a:off x="1681584" y="695038"/>
            <a:ext cx="14924832" cy="1524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I.Steepest-ascend Hill Climbing Search [3 Points]</a:t>
            </a:r>
          </a:p>
        </p:txBody>
      </p:sp>
      <p:sp>
        <p:nvSpPr>
          <p:cNvPr name="TextBox 6" id="6"/>
          <p:cNvSpPr txBox="true"/>
          <p:nvPr/>
        </p:nvSpPr>
        <p:spPr>
          <a:xfrm rot="0">
            <a:off x="11196035" y="1676113"/>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81584" y="2276475"/>
            <a:ext cx="14924832" cy="5724525"/>
          </a:xfrm>
          <a:prstGeom prst="rect">
            <a:avLst/>
          </a:prstGeom>
        </p:spPr>
        <p:txBody>
          <a:bodyPr anchor="t" rtlCol="false" tIns="0" lIns="0" bIns="0" rIns="0">
            <a:spAutoFit/>
          </a:bodyPr>
          <a:lstStyle/>
          <a:p>
            <a:pPr algn="ctr">
              <a:lnSpc>
                <a:spcPts val="9000"/>
              </a:lnSpc>
            </a:pPr>
            <a:r>
              <a:rPr lang="en-US" sz="7500" b="true">
                <a:solidFill>
                  <a:srgbClr val="FFFFFF"/>
                </a:solidFill>
                <a:latin typeface="Montserrat Bold"/>
                <a:ea typeface="Montserrat Bold"/>
                <a:cs typeface="Montserrat Bold"/>
                <a:sym typeface="Montserrat Bold"/>
              </a:rPr>
              <a:t>Thành viên nhóm:</a:t>
            </a:r>
          </a:p>
          <a:p>
            <a:pPr algn="ctr">
              <a:lnSpc>
                <a:spcPts val="9000"/>
              </a:lnSpc>
            </a:pPr>
            <a:r>
              <a:rPr lang="en-US" b="true" sz="7500" spc="-337">
                <a:solidFill>
                  <a:srgbClr val="FFFFFF"/>
                </a:solidFill>
                <a:latin typeface="Montserrat Bold"/>
                <a:ea typeface="Montserrat Bold"/>
                <a:cs typeface="Montserrat Bold"/>
                <a:sym typeface="Montserrat Bold"/>
              </a:rPr>
              <a:t>Nguyễn Quốc Huy – 3122410149</a:t>
            </a:r>
          </a:p>
          <a:p>
            <a:pPr algn="ctr">
              <a:lnSpc>
                <a:spcPts val="9000"/>
              </a:lnSpc>
            </a:pPr>
            <a:r>
              <a:rPr lang="en-US" b="true" sz="7500" spc="-337">
                <a:solidFill>
                  <a:srgbClr val="FFFFFF"/>
                </a:solidFill>
                <a:latin typeface="Montserrat Bold"/>
                <a:ea typeface="Montserrat Bold"/>
                <a:cs typeface="Montserrat Bold"/>
                <a:sym typeface="Montserrat Bold"/>
              </a:rPr>
              <a:t>Trương Gia Huy – 3122410154</a:t>
            </a:r>
          </a:p>
          <a:p>
            <a:pPr algn="ctr">
              <a:lnSpc>
                <a:spcPts val="9000"/>
              </a:lnSpc>
            </a:pPr>
            <a:r>
              <a:rPr lang="en-US" b="true" sz="7500" spc="-337">
                <a:solidFill>
                  <a:srgbClr val="FFFFFF"/>
                </a:solidFill>
                <a:latin typeface="Montserrat Bold"/>
                <a:ea typeface="Montserrat Bold"/>
                <a:cs typeface="Montserrat Bold"/>
                <a:sym typeface="Montserrat Bold"/>
              </a:rPr>
              <a:t>Phạm Duy Khánh – 3122410181</a:t>
            </a:r>
          </a:p>
          <a:p>
            <a:pPr algn="ctr">
              <a:lnSpc>
                <a:spcPts val="900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81584" y="695038"/>
            <a:ext cx="14924832" cy="1524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II. Steepest-ascend Hill Climbing Search with Random Restarts [1 Point]</a:t>
            </a:r>
          </a:p>
        </p:txBody>
      </p:sp>
      <p:sp>
        <p:nvSpPr>
          <p:cNvPr name="TextBox 4" id="4"/>
          <p:cNvSpPr txBox="true"/>
          <p:nvPr/>
        </p:nvSpPr>
        <p:spPr>
          <a:xfrm rot="0">
            <a:off x="609269" y="2219038"/>
            <a:ext cx="9891666" cy="7429500"/>
          </a:xfrm>
          <a:prstGeom prst="rect">
            <a:avLst/>
          </a:prstGeom>
        </p:spPr>
        <p:txBody>
          <a:bodyPr anchor="t" rtlCol="false" tIns="0" lIns="0" bIns="0" rIns="0">
            <a:spAutoFit/>
          </a:bodyPr>
          <a:lstStyle/>
          <a:p>
            <a:pPr algn="l">
              <a:lnSpc>
                <a:spcPts val="3960"/>
              </a:lnSpc>
            </a:pPr>
            <a:r>
              <a:rPr lang="en-US" sz="3300">
                <a:solidFill>
                  <a:srgbClr val="000000"/>
                </a:solidFill>
                <a:latin typeface="Montserrat"/>
                <a:ea typeface="Montserrat"/>
                <a:cs typeface="Montserrat"/>
                <a:sym typeface="Montserrat"/>
              </a:rPr>
              <a:t> Cấu trúc thuật toán gồm hai tầng:</a:t>
            </a:r>
          </a:p>
          <a:p>
            <a:pPr algn="l">
              <a:lnSpc>
                <a:spcPts val="3960"/>
              </a:lnSpc>
            </a:pPr>
            <a:r>
              <a:rPr lang="en-US" sz="3300">
                <a:solidFill>
                  <a:srgbClr val="000000"/>
                </a:solidFill>
                <a:latin typeface="Montserrat"/>
                <a:ea typeface="Montserrat"/>
                <a:cs typeface="Montserrat"/>
                <a:sym typeface="Montserrat"/>
              </a:rPr>
              <a:t> </a:t>
            </a:r>
            <a:r>
              <a:rPr lang="en-US" sz="3300" b="true">
                <a:solidFill>
                  <a:srgbClr val="000000"/>
                </a:solidFill>
                <a:latin typeface="Montserrat Bold"/>
                <a:ea typeface="Montserrat Bold"/>
                <a:cs typeface="Montserrat Bold"/>
                <a:sym typeface="Montserrat Bold"/>
              </a:rPr>
              <a:t>Tầng trong: Steepest-Ascent Hill Climbing</a:t>
            </a:r>
          </a:p>
          <a:p>
            <a:pPr algn="l">
              <a:lnSpc>
                <a:spcPts val="3960"/>
              </a:lnSpc>
            </a:pPr>
            <a:r>
              <a:rPr lang="en-US" sz="3300">
                <a:solidFill>
                  <a:srgbClr val="000000"/>
                </a:solidFill>
                <a:latin typeface="Montserrat"/>
                <a:ea typeface="Montserrat"/>
                <a:cs typeface="Montserrat"/>
                <a:sym typeface="Montserrat"/>
              </a:rPr>
              <a:t>·      Giống phần trước:</a:t>
            </a:r>
          </a:p>
          <a:p>
            <a:pPr algn="l">
              <a:lnSpc>
                <a:spcPts val="3960"/>
              </a:lnSpc>
            </a:pPr>
            <a:r>
              <a:rPr lang="en-US" sz="3300">
                <a:solidFill>
                  <a:srgbClr val="000000"/>
                </a:solidFill>
                <a:latin typeface="Montserrat"/>
                <a:ea typeface="Montserrat"/>
                <a:cs typeface="Montserrat"/>
                <a:sym typeface="Montserrat"/>
              </a:rPr>
              <a:t>·      Sinh tour ban đầu</a:t>
            </a:r>
          </a:p>
          <a:p>
            <a:pPr algn="l">
              <a:lnSpc>
                <a:spcPts val="3960"/>
              </a:lnSpc>
            </a:pPr>
            <a:r>
              <a:rPr lang="en-US" sz="3300">
                <a:solidFill>
                  <a:srgbClr val="000000"/>
                </a:solidFill>
                <a:latin typeface="Montserrat"/>
                <a:ea typeface="Montserrat"/>
                <a:cs typeface="Montserrat"/>
                <a:sym typeface="Montserrat"/>
              </a:rPr>
              <a:t>·      Duyệt toàn bộ lân cận</a:t>
            </a:r>
          </a:p>
          <a:p>
            <a:pPr algn="l">
              <a:lnSpc>
                <a:spcPts val="3960"/>
              </a:lnSpc>
            </a:pPr>
            <a:r>
              <a:rPr lang="en-US" sz="3300">
                <a:solidFill>
                  <a:srgbClr val="000000"/>
                </a:solidFill>
                <a:latin typeface="Montserrat"/>
                <a:ea typeface="Montserrat"/>
                <a:cs typeface="Montserrat"/>
                <a:sym typeface="Montserrat"/>
              </a:rPr>
              <a:t>·      Chọn neighbor có objective nhỏ nhất</a:t>
            </a:r>
          </a:p>
          <a:p>
            <a:pPr algn="l">
              <a:lnSpc>
                <a:spcPts val="3960"/>
              </a:lnSpc>
            </a:pPr>
            <a:r>
              <a:rPr lang="en-US" sz="3300">
                <a:solidFill>
                  <a:srgbClr val="000000"/>
                </a:solidFill>
                <a:latin typeface="Montserrat"/>
                <a:ea typeface="Montserrat"/>
                <a:cs typeface="Montserrat"/>
                <a:sym typeface="Montserrat"/>
              </a:rPr>
              <a:t>·      Cập nhật nếu tốt hơn, dừng nếu không cải thiện</a:t>
            </a:r>
          </a:p>
          <a:p>
            <a:pPr algn="l">
              <a:lnSpc>
                <a:spcPts val="3960"/>
              </a:lnSpc>
            </a:pPr>
            <a:r>
              <a:rPr lang="en-US" sz="3300">
                <a:solidFill>
                  <a:srgbClr val="000000"/>
                </a:solidFill>
                <a:latin typeface="Montserrat"/>
                <a:ea typeface="Montserrat"/>
                <a:cs typeface="Montserrat"/>
                <a:sym typeface="Montserrat"/>
              </a:rPr>
              <a:t> </a:t>
            </a:r>
            <a:r>
              <a:rPr lang="en-US" sz="3300" b="true">
                <a:solidFill>
                  <a:srgbClr val="000000"/>
                </a:solidFill>
                <a:latin typeface="Montserrat Bold"/>
                <a:ea typeface="Montserrat Bold"/>
                <a:cs typeface="Montserrat Bold"/>
                <a:sym typeface="Montserrat Bold"/>
              </a:rPr>
              <a:t>Tầng ngoài: Random Restart Loop</a:t>
            </a:r>
          </a:p>
          <a:p>
            <a:pPr algn="l">
              <a:lnSpc>
                <a:spcPts val="3960"/>
              </a:lnSpc>
            </a:pPr>
            <a:r>
              <a:rPr lang="en-US" sz="3300">
                <a:solidFill>
                  <a:srgbClr val="000000"/>
                </a:solidFill>
                <a:latin typeface="Montserrat"/>
                <a:ea typeface="Montserrat"/>
                <a:cs typeface="Montserrat"/>
                <a:sym typeface="Montserrat"/>
              </a:rPr>
              <a:t>·Chạy Hill Climbing nhiều lần (ví dụ 10 hoặc 20 lần).</a:t>
            </a:r>
          </a:p>
          <a:p>
            <a:pPr algn="l">
              <a:lnSpc>
                <a:spcPts val="3960"/>
              </a:lnSpc>
            </a:pPr>
            <a:r>
              <a:rPr lang="en-US" sz="3300">
                <a:solidFill>
                  <a:srgbClr val="000000"/>
                </a:solidFill>
                <a:latin typeface="Montserrat"/>
                <a:ea typeface="Montserrat"/>
                <a:cs typeface="Montserrat"/>
                <a:sym typeface="Montserrat"/>
              </a:rPr>
              <a:t>·Mỗi lần, khởi tạo tour ngẫu nhiên khác nhau.</a:t>
            </a:r>
          </a:p>
          <a:p>
            <a:pPr algn="l">
              <a:lnSpc>
                <a:spcPts val="3960"/>
              </a:lnSpc>
            </a:pPr>
            <a:r>
              <a:rPr lang="en-US" sz="3300">
                <a:solidFill>
                  <a:srgbClr val="000000"/>
                </a:solidFill>
                <a:latin typeface="Montserrat"/>
                <a:ea typeface="Montserrat"/>
                <a:cs typeface="Montserrat"/>
                <a:sym typeface="Montserrat"/>
              </a:rPr>
              <a:t>·So sánh kết quả giữa các lần chạy.</a:t>
            </a:r>
          </a:p>
          <a:p>
            <a:pPr algn="l">
              <a:lnSpc>
                <a:spcPts val="3960"/>
              </a:lnSpc>
            </a:pPr>
            <a:r>
              <a:rPr lang="en-US" sz="3300">
                <a:solidFill>
                  <a:srgbClr val="000000"/>
                </a:solidFill>
                <a:latin typeface="Montserrat"/>
                <a:ea typeface="Montserrat"/>
                <a:cs typeface="Montserrat"/>
                <a:sym typeface="Montserrat"/>
              </a:rPr>
              <a:t>·Giữ lại tour tốt nhất trong tất cả các lần (global best).</a:t>
            </a:r>
          </a:p>
        </p:txBody>
      </p:sp>
      <p:sp>
        <p:nvSpPr>
          <p:cNvPr name="Freeform 5" id="5"/>
          <p:cNvSpPr/>
          <p:nvPr/>
        </p:nvSpPr>
        <p:spPr>
          <a:xfrm flipH="false" flipV="false" rot="0">
            <a:off x="10500935" y="3642020"/>
            <a:ext cx="9483382" cy="4583535"/>
          </a:xfrm>
          <a:custGeom>
            <a:avLst/>
            <a:gdLst/>
            <a:ahLst/>
            <a:cxnLst/>
            <a:rect r="r" b="b" t="t" l="l"/>
            <a:pathLst>
              <a:path h="4583535" w="9483382">
                <a:moveTo>
                  <a:pt x="0" y="0"/>
                </a:moveTo>
                <a:lnTo>
                  <a:pt x="9483382" y="0"/>
                </a:lnTo>
                <a:lnTo>
                  <a:pt x="9483382" y="4583535"/>
                </a:lnTo>
                <a:lnTo>
                  <a:pt x="0" y="4583535"/>
                </a:lnTo>
                <a:lnTo>
                  <a:pt x="0" y="0"/>
                </a:lnTo>
                <a:close/>
              </a:path>
            </a:pathLst>
          </a:custGeom>
          <a:blipFill>
            <a:blip r:embed="rId3"/>
            <a:stretch>
              <a:fillRect l="0" t="-114127" r="0" b="0"/>
            </a:stretch>
          </a:blipFill>
        </p:spPr>
      </p:sp>
      <p:sp>
        <p:nvSpPr>
          <p:cNvPr name="TextBox 6" id="6"/>
          <p:cNvSpPr txBox="true"/>
          <p:nvPr/>
        </p:nvSpPr>
        <p:spPr>
          <a:xfrm rot="0">
            <a:off x="13933371" y="2979392"/>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81584" y="1076038"/>
            <a:ext cx="14924832" cy="762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III. Stochastic Hill Climbing [1 Points]</a:t>
            </a:r>
          </a:p>
        </p:txBody>
      </p:sp>
      <p:sp>
        <p:nvSpPr>
          <p:cNvPr name="TextBox 4" id="4"/>
          <p:cNvSpPr txBox="true"/>
          <p:nvPr/>
        </p:nvSpPr>
        <p:spPr>
          <a:xfrm rot="0">
            <a:off x="644045" y="1838038"/>
            <a:ext cx="9781289" cy="7924800"/>
          </a:xfrm>
          <a:prstGeom prst="rect">
            <a:avLst/>
          </a:prstGeom>
        </p:spPr>
        <p:txBody>
          <a:bodyPr anchor="t" rtlCol="false" tIns="0" lIns="0" bIns="0" rIns="0">
            <a:spAutoFit/>
          </a:bodyPr>
          <a:lstStyle/>
          <a:p>
            <a:pPr algn="l">
              <a:lnSpc>
                <a:spcPts val="3960"/>
              </a:lnSpc>
            </a:pPr>
            <a:r>
              <a:rPr lang="en-US" sz="3300">
                <a:solidFill>
                  <a:srgbClr val="000000"/>
                </a:solidFill>
                <a:latin typeface="Montserrat"/>
                <a:ea typeface="Montserrat"/>
                <a:cs typeface="Montserrat"/>
                <a:sym typeface="Montserrat"/>
              </a:rPr>
              <a:t> </a:t>
            </a:r>
            <a:r>
              <a:rPr lang="en-US" sz="3300" b="true">
                <a:solidFill>
                  <a:srgbClr val="000000"/>
                </a:solidFill>
                <a:latin typeface="Montserrat Bold"/>
                <a:ea typeface="Montserrat Bold"/>
                <a:cs typeface="Montserrat Bold"/>
                <a:sym typeface="Montserrat Bold"/>
              </a:rPr>
              <a:t>Cấu trúc cơ bản của thuật toán như sau:</a:t>
            </a:r>
          </a:p>
          <a:p>
            <a:pPr algn="l">
              <a:lnSpc>
                <a:spcPts val="3960"/>
              </a:lnSpc>
            </a:pPr>
            <a:r>
              <a:rPr lang="en-US" sz="3300">
                <a:solidFill>
                  <a:srgbClr val="000000"/>
                </a:solidFill>
                <a:latin typeface="Montserrat"/>
                <a:ea typeface="Montserrat"/>
                <a:cs typeface="Montserrat"/>
                <a:sym typeface="Montserrat"/>
              </a:rPr>
              <a:t>·</a:t>
            </a:r>
            <a:r>
              <a:rPr lang="en-US" sz="3300" b="true">
                <a:solidFill>
                  <a:srgbClr val="000000"/>
                </a:solidFill>
                <a:latin typeface="Montserrat Bold"/>
                <a:ea typeface="Montserrat Bold"/>
                <a:cs typeface="Montserrat Bold"/>
                <a:sym typeface="Montserrat Bold"/>
              </a:rPr>
              <a:t>Khởi tạo một tour ngẫu nhiên:</a:t>
            </a:r>
            <a:r>
              <a:rPr lang="en-US" sz="3300">
                <a:solidFill>
                  <a:srgbClr val="000000"/>
                </a:solidFill>
                <a:latin typeface="Montserrat"/>
                <a:ea typeface="Montserrat"/>
                <a:cs typeface="Montserrat"/>
                <a:sym typeface="Montserrat"/>
              </a:rPr>
              <a:t> Tour ban đầu là trạng thái xuất phát.</a:t>
            </a:r>
          </a:p>
          <a:p>
            <a:pPr algn="l">
              <a:lnSpc>
                <a:spcPts val="3960"/>
              </a:lnSpc>
            </a:pPr>
            <a:r>
              <a:rPr lang="en-US" sz="3300" b="true">
                <a:solidFill>
                  <a:srgbClr val="000000"/>
                </a:solidFill>
                <a:latin typeface="Montserrat Bold"/>
                <a:ea typeface="Montserrat Bold"/>
                <a:cs typeface="Montserrat Bold"/>
                <a:sym typeface="Montserrat Bold"/>
              </a:rPr>
              <a:t>·Sinh tập lân cận (neighbors):</a:t>
            </a:r>
            <a:r>
              <a:rPr lang="en-US" sz="3300">
                <a:solidFill>
                  <a:srgbClr val="000000"/>
                </a:solidFill>
                <a:latin typeface="Montserrat"/>
                <a:ea typeface="Montserrat"/>
                <a:cs typeface="Montserrat"/>
                <a:sym typeface="Montserrat"/>
              </a:rPr>
              <a:t> Các tour mới tạo ra bằng cách hoán đổi 2 thành phố trong hành trình.</a:t>
            </a:r>
          </a:p>
          <a:p>
            <a:pPr algn="l">
              <a:lnSpc>
                <a:spcPts val="3960"/>
              </a:lnSpc>
            </a:pPr>
            <a:r>
              <a:rPr lang="en-US" sz="3300">
                <a:solidFill>
                  <a:srgbClr val="000000"/>
                </a:solidFill>
                <a:latin typeface="Montserrat"/>
                <a:ea typeface="Montserrat"/>
                <a:cs typeface="Montserrat"/>
                <a:sym typeface="Montserrat"/>
              </a:rPr>
              <a:t>·</a:t>
            </a:r>
            <a:r>
              <a:rPr lang="en-US" sz="3300" b="true">
                <a:solidFill>
                  <a:srgbClr val="000000"/>
                </a:solidFill>
                <a:latin typeface="Montserrat Bold"/>
                <a:ea typeface="Montserrat Bold"/>
                <a:cs typeface="Montserrat Bold"/>
                <a:sym typeface="Montserrat Bold"/>
              </a:rPr>
              <a:t>Tìm tất cả neighbor có objectivetốt hơn hiện tại:</a:t>
            </a:r>
            <a:r>
              <a:rPr lang="en-US" sz="3300">
                <a:solidFill>
                  <a:srgbClr val="000000"/>
                </a:solidFill>
                <a:latin typeface="Montserrat"/>
                <a:ea typeface="Montserrat"/>
                <a:cs typeface="Montserrat"/>
                <a:sym typeface="Montserrat"/>
              </a:rPr>
              <a:t> Gọi là uphill moves (bước đi lên đồi).</a:t>
            </a:r>
          </a:p>
          <a:p>
            <a:pPr algn="l">
              <a:lnSpc>
                <a:spcPts val="3960"/>
              </a:lnSpc>
            </a:pPr>
            <a:r>
              <a:rPr lang="en-US" sz="3300">
                <a:solidFill>
                  <a:srgbClr val="000000"/>
                </a:solidFill>
                <a:latin typeface="Montserrat"/>
                <a:ea typeface="Montserrat"/>
                <a:cs typeface="Montserrat"/>
                <a:sym typeface="Montserrat"/>
              </a:rPr>
              <a:t>·</a:t>
            </a:r>
            <a:r>
              <a:rPr lang="en-US" sz="3300" b="true">
                <a:solidFill>
                  <a:srgbClr val="000000"/>
                </a:solidFill>
                <a:latin typeface="Montserrat Bold"/>
                <a:ea typeface="Montserrat Bold"/>
                <a:cs typeface="Montserrat Bold"/>
                <a:sym typeface="Montserrat Bold"/>
              </a:rPr>
              <a:t>Chọn ngẫu nhiên một trong số các uphill moves:</a:t>
            </a:r>
            <a:r>
              <a:rPr lang="en-US" sz="3300">
                <a:solidFill>
                  <a:srgbClr val="000000"/>
                </a:solidFill>
                <a:latin typeface="Montserrat"/>
                <a:ea typeface="Montserrat"/>
                <a:cs typeface="Montserrat"/>
                <a:sym typeface="Montserrat"/>
              </a:rPr>
              <a:t> Không cần phải là cái tốt nhất, chỉ cần tốt hơn.</a:t>
            </a:r>
          </a:p>
          <a:p>
            <a:pPr algn="l">
              <a:lnSpc>
                <a:spcPts val="3960"/>
              </a:lnSpc>
            </a:pPr>
            <a:r>
              <a:rPr lang="en-US" sz="3300">
                <a:solidFill>
                  <a:srgbClr val="000000"/>
                </a:solidFill>
                <a:latin typeface="Montserrat"/>
                <a:ea typeface="Montserrat"/>
                <a:cs typeface="Montserrat"/>
                <a:sym typeface="Montserrat"/>
              </a:rPr>
              <a:t>·</a:t>
            </a:r>
            <a:r>
              <a:rPr lang="en-US" sz="3300" b="true">
                <a:solidFill>
                  <a:srgbClr val="000000"/>
                </a:solidFill>
                <a:latin typeface="Montserrat Bold"/>
                <a:ea typeface="Montserrat Bold"/>
                <a:cs typeface="Montserrat Bold"/>
                <a:sym typeface="Montserrat Bold"/>
              </a:rPr>
              <a:t>Cập nhật trạng thái hiện tại:</a:t>
            </a:r>
            <a:r>
              <a:rPr lang="en-US" sz="3300">
                <a:solidFill>
                  <a:srgbClr val="000000"/>
                </a:solidFill>
                <a:latin typeface="Montserrat"/>
                <a:ea typeface="Montserrat"/>
                <a:cs typeface="Montserrat"/>
                <a:sym typeface="Montserrat"/>
              </a:rPr>
              <a:t> Di chuyển đến tour vừa chọn và lặp lại.</a:t>
            </a:r>
          </a:p>
          <a:p>
            <a:pPr algn="l">
              <a:lnSpc>
                <a:spcPts val="3960"/>
              </a:lnSpc>
            </a:pPr>
            <a:r>
              <a:rPr lang="en-US" sz="3300">
                <a:solidFill>
                  <a:srgbClr val="000000"/>
                </a:solidFill>
                <a:latin typeface="Montserrat"/>
                <a:ea typeface="Montserrat"/>
                <a:cs typeface="Montserrat"/>
                <a:sym typeface="Montserrat"/>
              </a:rPr>
              <a:t>·</a:t>
            </a:r>
            <a:r>
              <a:rPr lang="en-US" sz="3300" b="true">
                <a:solidFill>
                  <a:srgbClr val="000000"/>
                </a:solidFill>
                <a:latin typeface="Montserrat Bold"/>
                <a:ea typeface="Montserrat Bold"/>
                <a:cs typeface="Montserrat Bold"/>
                <a:sym typeface="Montserrat Bold"/>
              </a:rPr>
              <a:t>Dừng khi không còn move nào tốt hơn: </a:t>
            </a:r>
            <a:r>
              <a:rPr lang="en-US" sz="3300">
                <a:solidFill>
                  <a:srgbClr val="000000"/>
                </a:solidFill>
                <a:latin typeface="Montserrat"/>
                <a:ea typeface="Montserrat"/>
                <a:cs typeface="Montserrat"/>
                <a:sym typeface="Montserrat"/>
              </a:rPr>
              <a:t>Tức là khi không có lân cận nào có objective nhỏ hơn hiện tại.</a:t>
            </a:r>
          </a:p>
        </p:txBody>
      </p:sp>
      <p:sp>
        <p:nvSpPr>
          <p:cNvPr name="Freeform 5" id="5"/>
          <p:cNvSpPr/>
          <p:nvPr/>
        </p:nvSpPr>
        <p:spPr>
          <a:xfrm flipH="false" flipV="false" rot="0">
            <a:off x="10425334" y="3152129"/>
            <a:ext cx="10021066" cy="4531643"/>
          </a:xfrm>
          <a:custGeom>
            <a:avLst/>
            <a:gdLst/>
            <a:ahLst/>
            <a:cxnLst/>
            <a:rect r="r" b="b" t="t" l="l"/>
            <a:pathLst>
              <a:path h="4531643" w="10021066">
                <a:moveTo>
                  <a:pt x="0" y="0"/>
                </a:moveTo>
                <a:lnTo>
                  <a:pt x="10021066" y="0"/>
                </a:lnTo>
                <a:lnTo>
                  <a:pt x="10021066" y="4531643"/>
                </a:lnTo>
                <a:lnTo>
                  <a:pt x="0" y="4531643"/>
                </a:lnTo>
                <a:lnTo>
                  <a:pt x="0" y="0"/>
                </a:lnTo>
                <a:close/>
              </a:path>
            </a:pathLst>
          </a:custGeom>
          <a:blipFill>
            <a:blip r:embed="rId3"/>
            <a:stretch>
              <a:fillRect l="0" t="-140038" r="0" b="0"/>
            </a:stretch>
          </a:blipFill>
        </p:spPr>
      </p:sp>
      <p:sp>
        <p:nvSpPr>
          <p:cNvPr name="TextBox 6" id="6"/>
          <p:cNvSpPr txBox="true"/>
          <p:nvPr/>
        </p:nvSpPr>
        <p:spPr>
          <a:xfrm rot="0">
            <a:off x="11703767" y="2220036"/>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126168" y="6196973"/>
            <a:ext cx="11640227" cy="3903753"/>
          </a:xfrm>
          <a:custGeom>
            <a:avLst/>
            <a:gdLst/>
            <a:ahLst/>
            <a:cxnLst/>
            <a:rect r="r" b="b" t="t" l="l"/>
            <a:pathLst>
              <a:path h="3903753" w="11640227">
                <a:moveTo>
                  <a:pt x="0" y="0"/>
                </a:moveTo>
                <a:lnTo>
                  <a:pt x="11640227" y="0"/>
                </a:lnTo>
                <a:lnTo>
                  <a:pt x="11640227" y="3903754"/>
                </a:lnTo>
                <a:lnTo>
                  <a:pt x="0" y="3903754"/>
                </a:lnTo>
                <a:lnTo>
                  <a:pt x="0" y="0"/>
                </a:lnTo>
                <a:close/>
              </a:path>
            </a:pathLst>
          </a:custGeom>
          <a:blipFill>
            <a:blip r:embed="rId3"/>
            <a:stretch>
              <a:fillRect l="0" t="-196629" r="0" b="0"/>
            </a:stretch>
          </a:blipFill>
        </p:spPr>
      </p:sp>
      <p:sp>
        <p:nvSpPr>
          <p:cNvPr name="TextBox 4" id="4"/>
          <p:cNvSpPr txBox="true"/>
          <p:nvPr/>
        </p:nvSpPr>
        <p:spPr>
          <a:xfrm rot="0">
            <a:off x="1681584" y="1076038"/>
            <a:ext cx="14924832" cy="762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IV. First-choice Hill Climbing [1 Point]</a:t>
            </a:r>
          </a:p>
        </p:txBody>
      </p:sp>
      <p:sp>
        <p:nvSpPr>
          <p:cNvPr name="TextBox 5" id="5"/>
          <p:cNvSpPr txBox="true"/>
          <p:nvPr/>
        </p:nvSpPr>
        <p:spPr>
          <a:xfrm rot="0">
            <a:off x="1681584" y="1920248"/>
            <a:ext cx="14924832" cy="42767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 Ý tưởng thuật toán</a:t>
            </a:r>
          </a:p>
          <a:p>
            <a:pPr algn="l">
              <a:lnSpc>
                <a:spcPts val="4200"/>
              </a:lnSpc>
            </a:pPr>
            <a:r>
              <a:rPr lang="en-US" sz="3500">
                <a:solidFill>
                  <a:srgbClr val="000000"/>
                </a:solidFill>
                <a:latin typeface="Montserrat"/>
                <a:ea typeface="Montserrat"/>
                <a:cs typeface="Montserrat"/>
                <a:sym typeface="Montserrat"/>
              </a:rPr>
              <a:t> Khác với Steepest-ascent (xem xét tất cả neighbors và chọn cái tốt nhất),</a:t>
            </a:r>
          </a:p>
          <a:p>
            <a:pPr algn="l">
              <a:lnSpc>
                <a:spcPts val="4200"/>
              </a:lnSpc>
            </a:pPr>
            <a:r>
              <a:rPr lang="en-US" sz="3500">
                <a:solidFill>
                  <a:srgbClr val="000000"/>
                </a:solidFill>
                <a:latin typeface="Montserrat"/>
                <a:ea typeface="Montserrat"/>
                <a:cs typeface="Montserrat"/>
                <a:sym typeface="Montserrat"/>
              </a:rPr>
              <a:t>First-choice Hill Climbing chỉ cần:</a:t>
            </a:r>
          </a:p>
          <a:p>
            <a:pPr algn="l" marL="755651" indent="-377825" lvl="1">
              <a:lnSpc>
                <a:spcPts val="4200"/>
              </a:lnSpc>
              <a:buFont typeface="Arial"/>
              <a:buChar char="•"/>
            </a:pPr>
            <a:r>
              <a:rPr lang="en-US" sz="3500">
                <a:solidFill>
                  <a:srgbClr val="000000"/>
                </a:solidFill>
                <a:latin typeface="Montserrat"/>
                <a:ea typeface="Montserrat"/>
                <a:cs typeface="Montserrat"/>
                <a:sym typeface="Montserrat"/>
              </a:rPr>
              <a:t>Dò ngẫu nhiên qua các neighbors,</a:t>
            </a:r>
          </a:p>
          <a:p>
            <a:pPr algn="l" marL="755651" indent="-377825" lvl="1">
              <a:lnSpc>
                <a:spcPts val="4200"/>
              </a:lnSpc>
              <a:buFont typeface="Arial"/>
              <a:buChar char="•"/>
            </a:pPr>
            <a:r>
              <a:rPr lang="en-US" sz="3500">
                <a:solidFill>
                  <a:srgbClr val="000000"/>
                </a:solidFill>
                <a:latin typeface="Montserrat"/>
                <a:ea typeface="Montserrat"/>
                <a:cs typeface="Montserrat"/>
                <a:sym typeface="Montserrat"/>
              </a:rPr>
              <a:t>Chấp nhận ngay neighbor đầu tiên có giá trị tốt hơn trạng thái hiện tại (không cần tìm tốt nhất trong tất cả),</a:t>
            </a:r>
          </a:p>
          <a:p>
            <a:pPr algn="l" marL="755651" indent="-377825" lvl="1">
              <a:lnSpc>
                <a:spcPts val="4200"/>
              </a:lnSpc>
              <a:buFont typeface="Arial"/>
              <a:buChar char="•"/>
            </a:pPr>
            <a:r>
              <a:rPr lang="en-US" sz="3500">
                <a:solidFill>
                  <a:srgbClr val="000000"/>
                </a:solidFill>
                <a:latin typeface="Montserrat"/>
                <a:ea typeface="Montserrat"/>
                <a:cs typeface="Montserrat"/>
                <a:sym typeface="Montserrat"/>
              </a:rPr>
              <a:t>Nếu không có neighbor nào tốt hơn → kết thúc (local optimum).</a:t>
            </a:r>
          </a:p>
        </p:txBody>
      </p:sp>
      <p:sp>
        <p:nvSpPr>
          <p:cNvPr name="TextBox 6" id="6"/>
          <p:cNvSpPr txBox="true"/>
          <p:nvPr/>
        </p:nvSpPr>
        <p:spPr>
          <a:xfrm rot="0">
            <a:off x="1681584" y="7142827"/>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81584" y="1076038"/>
            <a:ext cx="14924832" cy="762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V. Simulated Annealing [2 Points]</a:t>
            </a:r>
          </a:p>
        </p:txBody>
      </p:sp>
      <p:sp>
        <p:nvSpPr>
          <p:cNvPr name="TextBox 4" id="4"/>
          <p:cNvSpPr txBox="true"/>
          <p:nvPr/>
        </p:nvSpPr>
        <p:spPr>
          <a:xfrm rot="0">
            <a:off x="1195927" y="1686535"/>
            <a:ext cx="14924832" cy="5029200"/>
          </a:xfrm>
          <a:prstGeom prst="rect">
            <a:avLst/>
          </a:prstGeom>
        </p:spPr>
        <p:txBody>
          <a:bodyPr anchor="t" rtlCol="false" tIns="0" lIns="0" bIns="0" rIns="0">
            <a:spAutoFit/>
          </a:bodyPr>
          <a:lstStyle/>
          <a:p>
            <a:pPr algn="l">
              <a:lnSpc>
                <a:spcPts val="3600"/>
              </a:lnSpc>
            </a:pPr>
            <a:r>
              <a:rPr lang="en-US" sz="3000">
                <a:solidFill>
                  <a:srgbClr val="000000"/>
                </a:solidFill>
                <a:latin typeface="Montserrat"/>
                <a:ea typeface="Montserrat"/>
                <a:cs typeface="Montserrat"/>
                <a:sym typeface="Montserrat"/>
              </a:rPr>
              <a:t> </a:t>
            </a:r>
            <a:r>
              <a:rPr lang="en-US" sz="3000" b="true">
                <a:solidFill>
                  <a:srgbClr val="000000"/>
                </a:solidFill>
                <a:latin typeface="Montserrat Bold"/>
                <a:ea typeface="Montserrat Bold"/>
                <a:cs typeface="Montserrat Bold"/>
                <a:sym typeface="Montserrat Bold"/>
              </a:rPr>
              <a:t>Ý tưởng</a:t>
            </a:r>
          </a:p>
          <a:p>
            <a:pPr algn="l">
              <a:lnSpc>
                <a:spcPts val="3600"/>
              </a:lnSpc>
            </a:pPr>
            <a:r>
              <a:rPr lang="en-US" sz="3000">
                <a:solidFill>
                  <a:srgbClr val="000000"/>
                </a:solidFill>
                <a:latin typeface="Montserrat"/>
                <a:ea typeface="Montserrat"/>
                <a:cs typeface="Montserrat"/>
                <a:sym typeface="Montserrat"/>
              </a:rPr>
              <a:t> Simulated Annealing (SA) là một biến thể của thuật toán Hill Climbing, nhưng nó có khả năng thoát khỏi cực trị địa phương (local optimum) bằng cách chấp nhận tạm thời các bước đi “xấu hơn” (tức là bước làm tăng giá trị hàm mục tiêu).</a:t>
            </a:r>
          </a:p>
          <a:p>
            <a:pPr algn="l">
              <a:lnSpc>
                <a:spcPts val="3600"/>
              </a:lnSpc>
            </a:pPr>
            <a:r>
              <a:rPr lang="en-US" sz="3000">
                <a:solidFill>
                  <a:srgbClr val="000000"/>
                </a:solidFill>
                <a:latin typeface="Montserrat"/>
                <a:ea typeface="Montserrat"/>
                <a:cs typeface="Montserrat"/>
                <a:sym typeface="Montserrat"/>
              </a:rPr>
              <a:t> Thuật toán lấy cảm hứng từ </a:t>
            </a:r>
            <a:r>
              <a:rPr lang="en-US" sz="3000" b="true">
                <a:solidFill>
                  <a:srgbClr val="000000"/>
                </a:solidFill>
                <a:latin typeface="Montserrat Bold"/>
                <a:ea typeface="Montserrat Bold"/>
                <a:cs typeface="Montserrat Bold"/>
                <a:sym typeface="Montserrat Bold"/>
              </a:rPr>
              <a:t>quá trình ủ nhiệt kim loại</a:t>
            </a:r>
            <a:r>
              <a:rPr lang="en-US" sz="3000">
                <a:solidFill>
                  <a:srgbClr val="000000"/>
                </a:solidFill>
                <a:latin typeface="Montserrat"/>
                <a:ea typeface="Montserrat"/>
                <a:cs typeface="Montserrat"/>
                <a:sym typeface="Montserrat"/>
              </a:rPr>
              <a:t>:</a:t>
            </a:r>
          </a:p>
          <a:p>
            <a:pPr algn="l" marL="647703" indent="-323852" lvl="1">
              <a:lnSpc>
                <a:spcPts val="3600"/>
              </a:lnSpc>
              <a:buFont typeface="Arial"/>
              <a:buChar char="•"/>
            </a:pPr>
            <a:r>
              <a:rPr lang="en-US" sz="3000">
                <a:solidFill>
                  <a:srgbClr val="000000"/>
                </a:solidFill>
                <a:latin typeface="Montserrat"/>
                <a:ea typeface="Montserrat"/>
                <a:cs typeface="Montserrat"/>
                <a:sym typeface="Montserrat"/>
              </a:rPr>
              <a:t>Khi nung nóng kim loại rồi làm nguội dần, các nguyên tử có thể di chuyển để đạt trạng thái năng lượng thấp nhất (ổn định nhất).</a:t>
            </a:r>
          </a:p>
          <a:p>
            <a:pPr algn="l" marL="647703" indent="-323852" lvl="1">
              <a:lnSpc>
                <a:spcPts val="3600"/>
              </a:lnSpc>
              <a:buFont typeface="Arial"/>
              <a:buChar char="•"/>
            </a:pPr>
            <a:r>
              <a:rPr lang="en-US" sz="3000">
                <a:solidFill>
                  <a:srgbClr val="000000"/>
                </a:solidFill>
                <a:latin typeface="Montserrat"/>
                <a:ea typeface="Montserrat"/>
                <a:cs typeface="Montserrat"/>
                <a:sym typeface="Montserrat"/>
              </a:rPr>
              <a:t>Trong SA, ta mô phỏng quá trình này bằng cách giảm dần nhiệt độ (T) trong quá trình tìm kiếm.</a:t>
            </a:r>
          </a:p>
          <a:p>
            <a:pPr algn="l">
              <a:lnSpc>
                <a:spcPts val="3600"/>
              </a:lnSpc>
            </a:pPr>
          </a:p>
        </p:txBody>
      </p:sp>
      <p:sp>
        <p:nvSpPr>
          <p:cNvPr name="Freeform 5" id="5"/>
          <p:cNvSpPr/>
          <p:nvPr/>
        </p:nvSpPr>
        <p:spPr>
          <a:xfrm flipH="false" flipV="false" rot="0">
            <a:off x="4685436" y="6210450"/>
            <a:ext cx="11301259" cy="3701162"/>
          </a:xfrm>
          <a:custGeom>
            <a:avLst/>
            <a:gdLst/>
            <a:ahLst/>
            <a:cxnLst/>
            <a:rect r="r" b="b" t="t" l="l"/>
            <a:pathLst>
              <a:path h="3701162" w="11301259">
                <a:moveTo>
                  <a:pt x="0" y="0"/>
                </a:moveTo>
                <a:lnTo>
                  <a:pt x="11301259" y="0"/>
                </a:lnTo>
                <a:lnTo>
                  <a:pt x="11301259" y="3701163"/>
                </a:lnTo>
                <a:lnTo>
                  <a:pt x="0" y="3701163"/>
                </a:lnTo>
                <a:lnTo>
                  <a:pt x="0" y="0"/>
                </a:lnTo>
                <a:close/>
              </a:path>
            </a:pathLst>
          </a:custGeom>
          <a:blipFill>
            <a:blip r:embed="rId3"/>
            <a:stretch>
              <a:fillRect l="0" t="0" r="0" b="0"/>
            </a:stretch>
          </a:blipFill>
        </p:spPr>
      </p:sp>
      <p:sp>
        <p:nvSpPr>
          <p:cNvPr name="TextBox 6" id="6"/>
          <p:cNvSpPr txBox="true"/>
          <p:nvPr/>
        </p:nvSpPr>
        <p:spPr>
          <a:xfrm rot="0">
            <a:off x="1460831" y="7518107"/>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394605" y="2215397"/>
            <a:ext cx="14924832" cy="4343400"/>
          </a:xfrm>
          <a:prstGeom prst="rect">
            <a:avLst/>
          </a:prstGeom>
        </p:spPr>
        <p:txBody>
          <a:bodyPr anchor="t" rtlCol="false" tIns="0" lIns="0" bIns="0" rIns="0">
            <a:spAutoFit/>
          </a:bodyPr>
          <a:lstStyle/>
          <a:p>
            <a:pPr algn="l">
              <a:lnSpc>
                <a:spcPts val="4320"/>
              </a:lnSpc>
            </a:pPr>
            <a:r>
              <a:rPr lang="en-US" sz="3600" b="true">
                <a:solidFill>
                  <a:srgbClr val="000000"/>
                </a:solidFill>
                <a:latin typeface="Montserrat Bold"/>
                <a:ea typeface="Montserrat Bold"/>
                <a:cs typeface="Montserrat Bold"/>
                <a:sym typeface="Montserrat Bold"/>
              </a:rPr>
              <a:t> Mục tiêu:</a:t>
            </a:r>
          </a:p>
          <a:p>
            <a:pPr algn="l">
              <a:lnSpc>
                <a:spcPts val="4320"/>
              </a:lnSpc>
            </a:pPr>
            <a:r>
              <a:rPr lang="en-US" sz="3600" b="true">
                <a:solidFill>
                  <a:srgbClr val="000000"/>
                </a:solidFill>
                <a:latin typeface="Montserrat Bold"/>
                <a:ea typeface="Montserrat Bold"/>
                <a:cs typeface="Montserrat Bold"/>
                <a:sym typeface="Montserrat Bold"/>
              </a:rPr>
              <a:t> </a:t>
            </a:r>
            <a:r>
              <a:rPr lang="en-US" sz="3600">
                <a:solidFill>
                  <a:srgbClr val="000000"/>
                </a:solidFill>
                <a:latin typeface="Montserrat"/>
                <a:ea typeface="Montserrat"/>
                <a:cs typeface="Montserrat"/>
                <a:sym typeface="Montserrat"/>
              </a:rPr>
              <a:t>Xây dựng nhằm đánh giá hiệu suất của các thuật toán tối ưu cục bộ (như Hill Climbing, Simulated Annealing, v.v.) khi áp dụng vào bài toán N-Queens.</a:t>
            </a:r>
          </a:p>
          <a:p>
            <a:pPr algn="l">
              <a:lnSpc>
                <a:spcPts val="4320"/>
              </a:lnSpc>
            </a:pPr>
            <a:r>
              <a:rPr lang="en-US" sz="3600">
                <a:solidFill>
                  <a:srgbClr val="000000"/>
                </a:solidFill>
                <a:latin typeface="Montserrat"/>
                <a:ea typeface="Montserrat"/>
                <a:cs typeface="Montserrat"/>
                <a:sym typeface="Montserrat"/>
              </a:rPr>
              <a:t> Mục tiêu là tìm ra cách sắp xếp các quân hậu trên bàn cờ sao cho không quân nào tấn công nhau, đồng thời đo thời gian và chất lượng lời giải của từng thuật toán.</a:t>
            </a:r>
          </a:p>
          <a:p>
            <a:pPr algn="l">
              <a:lnSpc>
                <a:spcPts val="4320"/>
              </a:lnSpc>
            </a:pPr>
          </a:p>
        </p:txBody>
      </p:sp>
      <p:sp>
        <p:nvSpPr>
          <p:cNvPr name="Freeform 4" id="4"/>
          <p:cNvSpPr/>
          <p:nvPr/>
        </p:nvSpPr>
        <p:spPr>
          <a:xfrm flipH="false" flipV="false" rot="0">
            <a:off x="4177705" y="6786150"/>
            <a:ext cx="12141733" cy="2656004"/>
          </a:xfrm>
          <a:custGeom>
            <a:avLst/>
            <a:gdLst/>
            <a:ahLst/>
            <a:cxnLst/>
            <a:rect r="r" b="b" t="t" l="l"/>
            <a:pathLst>
              <a:path h="2656004" w="12141733">
                <a:moveTo>
                  <a:pt x="0" y="0"/>
                </a:moveTo>
                <a:lnTo>
                  <a:pt x="12141732" y="0"/>
                </a:lnTo>
                <a:lnTo>
                  <a:pt x="12141732" y="2656004"/>
                </a:lnTo>
                <a:lnTo>
                  <a:pt x="0" y="2656004"/>
                </a:lnTo>
                <a:lnTo>
                  <a:pt x="0" y="0"/>
                </a:lnTo>
                <a:close/>
              </a:path>
            </a:pathLst>
          </a:custGeom>
          <a:blipFill>
            <a:blip r:embed="rId3"/>
            <a:stretch>
              <a:fillRect l="0" t="0" r="0" b="0"/>
            </a:stretch>
          </a:blipFill>
        </p:spPr>
      </p:sp>
      <p:sp>
        <p:nvSpPr>
          <p:cNvPr name="TextBox 5" id="5"/>
          <p:cNvSpPr txBox="true"/>
          <p:nvPr/>
        </p:nvSpPr>
        <p:spPr>
          <a:xfrm rot="0">
            <a:off x="1681584" y="1076038"/>
            <a:ext cx="14924832" cy="762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VI. Compare Performance [2 Points]</a:t>
            </a:r>
          </a:p>
        </p:txBody>
      </p:sp>
      <p:sp>
        <p:nvSpPr>
          <p:cNvPr name="TextBox 6" id="6"/>
          <p:cNvSpPr txBox="true"/>
          <p:nvPr/>
        </p:nvSpPr>
        <p:spPr>
          <a:xfrm rot="0">
            <a:off x="1681584" y="7145588"/>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785872" y="1409700"/>
            <a:ext cx="10553924" cy="8686800"/>
          </a:xfrm>
          <a:prstGeom prst="rect">
            <a:avLst/>
          </a:prstGeom>
        </p:spPr>
        <p:txBody>
          <a:bodyPr anchor="t" rtlCol="false" tIns="0" lIns="0" bIns="0" rIns="0">
            <a:spAutoFit/>
          </a:bodyPr>
          <a:lstStyle/>
          <a:p>
            <a:pPr algn="just">
              <a:lnSpc>
                <a:spcPts val="3600"/>
              </a:lnSpc>
            </a:pPr>
            <a:r>
              <a:rPr lang="en-US" sz="3000">
                <a:solidFill>
                  <a:srgbClr val="000000"/>
                </a:solidFill>
                <a:latin typeface="Montserrat"/>
                <a:ea typeface="Montserrat"/>
                <a:cs typeface="Montserrat"/>
                <a:sym typeface="Montserrat"/>
              </a:rPr>
              <a:t> </a:t>
            </a:r>
            <a:r>
              <a:rPr lang="en-US" b="true" sz="3000">
                <a:solidFill>
                  <a:srgbClr val="000000"/>
                </a:solidFill>
                <a:latin typeface="Montserrat Bold"/>
                <a:ea typeface="Montserrat Bold"/>
                <a:cs typeface="Montserrat Bold"/>
                <a:sym typeface="Montserrat Bold"/>
              </a:rPr>
              <a:t>Ý tưởng</a:t>
            </a:r>
          </a:p>
          <a:p>
            <a:pPr algn="just">
              <a:lnSpc>
                <a:spcPts val="3600"/>
              </a:lnSpc>
            </a:pPr>
            <a:r>
              <a:rPr lang="en-US" sz="3000">
                <a:solidFill>
                  <a:srgbClr val="000000"/>
                </a:solidFill>
                <a:latin typeface="Montserrat"/>
                <a:ea typeface="Montserrat"/>
                <a:cs typeface="Montserrat"/>
                <a:sym typeface="Montserrat"/>
              </a:rPr>
              <a:t>Genetic Algorithm (GA) là một phương pháp tối ưu hóa tiến hóa (evolutionary optimization) mô phỏng quá trình chọn lọc tự nhiên.</a:t>
            </a:r>
          </a:p>
          <a:p>
            <a:pPr algn="just">
              <a:lnSpc>
                <a:spcPts val="3600"/>
              </a:lnSpc>
            </a:pPr>
            <a:r>
              <a:rPr lang="en-US" sz="3000">
                <a:solidFill>
                  <a:srgbClr val="000000"/>
                </a:solidFill>
                <a:latin typeface="Montserrat"/>
                <a:ea typeface="Montserrat"/>
                <a:cs typeface="Montserrat"/>
                <a:sym typeface="Montserrat"/>
              </a:rPr>
              <a:t> Mỗi cá thể (individual) đại diện cho một nghiệm (state) của bài toán N-Queens.</a:t>
            </a:r>
          </a:p>
          <a:p>
            <a:pPr algn="just">
              <a:lnSpc>
                <a:spcPts val="3600"/>
              </a:lnSpc>
            </a:pPr>
            <a:r>
              <a:rPr lang="en-US" sz="3000">
                <a:solidFill>
                  <a:srgbClr val="000000"/>
                </a:solidFill>
                <a:latin typeface="Montserrat"/>
                <a:ea typeface="Montserrat"/>
                <a:cs typeface="Montserrat"/>
                <a:sym typeface="Montserrat"/>
              </a:rPr>
              <a:t> </a:t>
            </a:r>
            <a:r>
              <a:rPr lang="en-US" b="true" sz="3000">
                <a:solidFill>
                  <a:srgbClr val="000000"/>
                </a:solidFill>
                <a:latin typeface="Montserrat Bold"/>
                <a:ea typeface="Montserrat Bold"/>
                <a:cs typeface="Montserrat Bold"/>
                <a:sym typeface="Montserrat Bold"/>
              </a:rPr>
              <a:t>Thuật toán sẽ thực hiện qua các bước sau:</a:t>
            </a:r>
          </a:p>
          <a:p>
            <a:pPr algn="just">
              <a:lnSpc>
                <a:spcPts val="3600"/>
              </a:lnSpc>
            </a:pPr>
            <a:r>
              <a:rPr lang="en-US" b="true" sz="3000">
                <a:solidFill>
                  <a:srgbClr val="000000"/>
                </a:solidFill>
                <a:latin typeface="Montserrat Bold"/>
                <a:ea typeface="Montserrat Bold"/>
                <a:cs typeface="Montserrat Bold"/>
                <a:sym typeface="Montserrat Bold"/>
              </a:rPr>
              <a:t>1.Khởi tạo quần thể (population): </a:t>
            </a:r>
            <a:r>
              <a:rPr lang="en-US" sz="3000">
                <a:solidFill>
                  <a:srgbClr val="000000"/>
                </a:solidFill>
                <a:latin typeface="Montserrat"/>
                <a:ea typeface="Montserrat"/>
                <a:cs typeface="Montserrat"/>
                <a:sym typeface="Montserrat"/>
              </a:rPr>
              <a:t>tạo ngẫu nhiên các cá thể.</a:t>
            </a:r>
          </a:p>
          <a:p>
            <a:pPr algn="just">
              <a:lnSpc>
                <a:spcPts val="3600"/>
              </a:lnSpc>
            </a:pPr>
            <a:r>
              <a:rPr lang="en-US" b="true" sz="3000">
                <a:solidFill>
                  <a:srgbClr val="000000"/>
                </a:solidFill>
                <a:latin typeface="Montserrat Bold"/>
                <a:ea typeface="Montserrat Bold"/>
                <a:cs typeface="Montserrat Bold"/>
                <a:sym typeface="Montserrat Bold"/>
              </a:rPr>
              <a:t>2.Đánh giá fitness:</a:t>
            </a:r>
            <a:r>
              <a:rPr lang="en-US" sz="3000">
                <a:solidFill>
                  <a:srgbClr val="000000"/>
                </a:solidFill>
                <a:latin typeface="Montserrat"/>
                <a:ea typeface="Montserrat"/>
                <a:cs typeface="Montserrat"/>
                <a:sym typeface="Montserrat"/>
              </a:rPr>
              <a:t> đếm số cặp hậu không tấn công nhau.</a:t>
            </a:r>
          </a:p>
          <a:p>
            <a:pPr algn="just">
              <a:lnSpc>
                <a:spcPts val="3600"/>
              </a:lnSpc>
            </a:pPr>
            <a:r>
              <a:rPr lang="en-US" b="true" sz="3000">
                <a:solidFill>
                  <a:srgbClr val="000000"/>
                </a:solidFill>
                <a:latin typeface="Montserrat Bold"/>
                <a:ea typeface="Montserrat Bold"/>
                <a:cs typeface="Montserrat Bold"/>
                <a:sym typeface="Montserrat Bold"/>
              </a:rPr>
              <a:t>3.Chọn lọc (selection): </a:t>
            </a:r>
            <a:r>
              <a:rPr lang="en-US" sz="3000">
                <a:solidFill>
                  <a:srgbClr val="000000"/>
                </a:solidFill>
                <a:latin typeface="Montserrat"/>
                <a:ea typeface="Montserrat"/>
                <a:cs typeface="Montserrat"/>
                <a:sym typeface="Montserrat"/>
              </a:rPr>
              <a:t>chọn các cá thể tốt nhất (fitness cao hơn) cho thế hệ tiếp theo.</a:t>
            </a:r>
          </a:p>
          <a:p>
            <a:pPr algn="just">
              <a:lnSpc>
                <a:spcPts val="3600"/>
              </a:lnSpc>
            </a:pPr>
            <a:r>
              <a:rPr lang="en-US" b="true" sz="3000">
                <a:solidFill>
                  <a:srgbClr val="000000"/>
                </a:solidFill>
                <a:latin typeface="Montserrat Bold"/>
                <a:ea typeface="Montserrat Bold"/>
                <a:cs typeface="Montserrat Bold"/>
                <a:sym typeface="Montserrat Bold"/>
              </a:rPr>
              <a:t>4.Lai ghép (crossover):</a:t>
            </a:r>
            <a:r>
              <a:rPr lang="en-US" sz="3000">
                <a:solidFill>
                  <a:srgbClr val="000000"/>
                </a:solidFill>
                <a:latin typeface="Montserrat"/>
                <a:ea typeface="Montserrat"/>
                <a:cs typeface="Montserrat"/>
                <a:sym typeface="Montserrat"/>
              </a:rPr>
              <a:t> kết hợp gen từ hai cá thể cha mẹ.</a:t>
            </a:r>
          </a:p>
          <a:p>
            <a:pPr algn="just">
              <a:lnSpc>
                <a:spcPts val="3600"/>
              </a:lnSpc>
            </a:pPr>
            <a:r>
              <a:rPr lang="en-US" b="true" sz="3000">
                <a:solidFill>
                  <a:srgbClr val="000000"/>
                </a:solidFill>
                <a:latin typeface="Montserrat Bold"/>
                <a:ea typeface="Montserrat Bold"/>
                <a:cs typeface="Montserrat Bold"/>
                <a:sym typeface="Montserrat Bold"/>
              </a:rPr>
              <a:t>5.Đột biến (mutation): </a:t>
            </a:r>
            <a:r>
              <a:rPr lang="en-US" sz="3000">
                <a:solidFill>
                  <a:srgbClr val="000000"/>
                </a:solidFill>
                <a:latin typeface="Montserrat"/>
                <a:ea typeface="Montserrat"/>
                <a:cs typeface="Montserrat"/>
                <a:sym typeface="Montserrat"/>
              </a:rPr>
              <a:t>thay đổi ngẫu nhiên một vị trí để tránh rơi vào local optimum.</a:t>
            </a:r>
          </a:p>
          <a:p>
            <a:pPr algn="just">
              <a:lnSpc>
                <a:spcPts val="3600"/>
              </a:lnSpc>
            </a:pPr>
            <a:r>
              <a:rPr lang="en-US" b="true" sz="3000">
                <a:solidFill>
                  <a:srgbClr val="000000"/>
                </a:solidFill>
                <a:latin typeface="Montserrat Bold"/>
                <a:ea typeface="Montserrat Bold"/>
                <a:cs typeface="Montserrat Bold"/>
                <a:sym typeface="Montserrat Bold"/>
              </a:rPr>
              <a:t>6.Lặp lại</a:t>
            </a:r>
            <a:r>
              <a:rPr lang="en-US" sz="3000">
                <a:solidFill>
                  <a:srgbClr val="000000"/>
                </a:solidFill>
                <a:latin typeface="Montserrat"/>
                <a:ea typeface="Montserrat"/>
                <a:cs typeface="Montserrat"/>
                <a:sym typeface="Montserrat"/>
              </a:rPr>
              <a:t> cho đến khi tìm được nghiệm không xung đột (fitness = tối đa).</a:t>
            </a:r>
          </a:p>
        </p:txBody>
      </p:sp>
      <p:sp>
        <p:nvSpPr>
          <p:cNvPr name="Freeform 4" id="4"/>
          <p:cNvSpPr/>
          <p:nvPr/>
        </p:nvSpPr>
        <p:spPr>
          <a:xfrm flipH="false" flipV="false" rot="0">
            <a:off x="11533695" y="3474263"/>
            <a:ext cx="6754305" cy="2278837"/>
          </a:xfrm>
          <a:custGeom>
            <a:avLst/>
            <a:gdLst/>
            <a:ahLst/>
            <a:cxnLst/>
            <a:rect r="r" b="b" t="t" l="l"/>
            <a:pathLst>
              <a:path h="2278837" w="6754305">
                <a:moveTo>
                  <a:pt x="0" y="0"/>
                </a:moveTo>
                <a:lnTo>
                  <a:pt x="6754305" y="0"/>
                </a:lnTo>
                <a:lnTo>
                  <a:pt x="6754305" y="2278837"/>
                </a:lnTo>
                <a:lnTo>
                  <a:pt x="0" y="2278837"/>
                </a:lnTo>
                <a:lnTo>
                  <a:pt x="0" y="0"/>
                </a:lnTo>
                <a:close/>
              </a:path>
            </a:pathLst>
          </a:custGeom>
          <a:blipFill>
            <a:blip r:embed="rId3"/>
            <a:stretch>
              <a:fillRect l="0" t="-306806" r="-63395" b="0"/>
            </a:stretch>
          </a:blipFill>
        </p:spPr>
      </p:sp>
      <p:sp>
        <p:nvSpPr>
          <p:cNvPr name="TextBox 5" id="5"/>
          <p:cNvSpPr txBox="true"/>
          <p:nvPr/>
        </p:nvSpPr>
        <p:spPr>
          <a:xfrm rot="0">
            <a:off x="1681584" y="647700"/>
            <a:ext cx="14924832" cy="762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VII. Bonus: Genetic Algorithm [+1 Point]</a:t>
            </a:r>
          </a:p>
        </p:txBody>
      </p:sp>
      <p:sp>
        <p:nvSpPr>
          <p:cNvPr name="TextBox 6" id="6"/>
          <p:cNvSpPr txBox="true"/>
          <p:nvPr/>
        </p:nvSpPr>
        <p:spPr>
          <a:xfrm rot="0">
            <a:off x="13315263" y="2749843"/>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81584" y="4032225"/>
            <a:ext cx="14924832" cy="1834045"/>
          </a:xfrm>
          <a:prstGeom prst="rect">
            <a:avLst/>
          </a:prstGeom>
        </p:spPr>
        <p:txBody>
          <a:bodyPr anchor="t" rtlCol="false" tIns="0" lIns="0" bIns="0" rIns="0">
            <a:spAutoFit/>
          </a:bodyPr>
          <a:lstStyle/>
          <a:p>
            <a:pPr algn="ctr">
              <a:lnSpc>
                <a:spcPts val="13466"/>
              </a:lnSpc>
            </a:pPr>
            <a:r>
              <a:rPr lang="en-US" sz="11221">
                <a:solidFill>
                  <a:srgbClr val="FFFFFF"/>
                </a:solidFill>
                <a:latin typeface="Horizon"/>
                <a:ea typeface="Horizon"/>
                <a:cs typeface="Horizon"/>
                <a:sym typeface="Horizon"/>
              </a:rPr>
              <a:t>thanks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836111" y="3085432"/>
            <a:ext cx="14924832" cy="3409950"/>
          </a:xfrm>
          <a:prstGeom prst="rect">
            <a:avLst/>
          </a:prstGeom>
        </p:spPr>
        <p:txBody>
          <a:bodyPr anchor="t" rtlCol="false" tIns="0" lIns="0" bIns="0" rIns="0">
            <a:spAutoFit/>
          </a:bodyPr>
          <a:lstStyle/>
          <a:p>
            <a:pPr algn="ctr">
              <a:lnSpc>
                <a:spcPts val="13466"/>
              </a:lnSpc>
            </a:pPr>
            <a:r>
              <a:rPr lang="en-US" sz="11221" b="true">
                <a:solidFill>
                  <a:srgbClr val="FFFFFF"/>
                </a:solidFill>
                <a:latin typeface="Montserrat Bold"/>
                <a:ea typeface="Montserrat Bold"/>
                <a:cs typeface="Montserrat Bold"/>
                <a:sym typeface="Montserrat Bold"/>
              </a:rPr>
              <a:t>A. The N Queens 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815517" y="5676900"/>
            <a:ext cx="13443783" cy="3051914"/>
          </a:xfrm>
          <a:custGeom>
            <a:avLst/>
            <a:gdLst/>
            <a:ahLst/>
            <a:cxnLst/>
            <a:rect r="r" b="b" t="t" l="l"/>
            <a:pathLst>
              <a:path h="3051914" w="13443783">
                <a:moveTo>
                  <a:pt x="0" y="0"/>
                </a:moveTo>
                <a:lnTo>
                  <a:pt x="13443783" y="0"/>
                </a:lnTo>
                <a:lnTo>
                  <a:pt x="13443783" y="3051914"/>
                </a:lnTo>
                <a:lnTo>
                  <a:pt x="0" y="3051914"/>
                </a:lnTo>
                <a:lnTo>
                  <a:pt x="0" y="0"/>
                </a:lnTo>
                <a:close/>
              </a:path>
            </a:pathLst>
          </a:custGeom>
          <a:blipFill>
            <a:blip r:embed="rId3"/>
            <a:stretch>
              <a:fillRect l="0" t="-254615" r="-99084" b="-49889"/>
            </a:stretch>
          </a:blipFill>
        </p:spPr>
      </p:sp>
      <p:sp>
        <p:nvSpPr>
          <p:cNvPr name="TextBox 4" id="4"/>
          <p:cNvSpPr txBox="true"/>
          <p:nvPr/>
        </p:nvSpPr>
        <p:spPr>
          <a:xfrm rot="0">
            <a:off x="1681584" y="695038"/>
            <a:ext cx="14924832" cy="1524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I.Task 1: Steepest-ascend Hill Climbing Search [20 Points]</a:t>
            </a:r>
          </a:p>
        </p:txBody>
      </p:sp>
      <p:sp>
        <p:nvSpPr>
          <p:cNvPr name="TextBox 5" id="5"/>
          <p:cNvSpPr txBox="true"/>
          <p:nvPr/>
        </p:nvSpPr>
        <p:spPr>
          <a:xfrm rot="0">
            <a:off x="1681584" y="2570341"/>
            <a:ext cx="14924832" cy="21431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 Mục tiêu:</a:t>
            </a:r>
          </a:p>
          <a:p>
            <a:pPr algn="l">
              <a:lnSpc>
                <a:spcPts val="4200"/>
              </a:lnSpc>
            </a:pPr>
            <a:r>
              <a:rPr lang="en-US" sz="3500" b="true">
                <a:solidFill>
                  <a:srgbClr val="000000"/>
                </a:solidFill>
                <a:latin typeface="Montserrat Bold"/>
                <a:ea typeface="Montserrat Bold"/>
                <a:cs typeface="Montserrat Bold"/>
                <a:sym typeface="Montserrat Bold"/>
              </a:rPr>
              <a:t>·      </a:t>
            </a:r>
            <a:r>
              <a:rPr lang="en-US" sz="3500">
                <a:solidFill>
                  <a:srgbClr val="000000"/>
                </a:solidFill>
                <a:latin typeface="Montserrat"/>
                <a:ea typeface="Montserrat"/>
                <a:cs typeface="Montserrat"/>
                <a:sym typeface="Montserrat"/>
              </a:rPr>
              <a:t>Cài đặt thuật toán di truyền (GA) để giải bài toán n-Queens.</a:t>
            </a:r>
          </a:p>
          <a:p>
            <a:pPr algn="l">
              <a:lnSpc>
                <a:spcPts val="4200"/>
              </a:lnSpc>
            </a:pPr>
            <a:r>
              <a:rPr lang="en-US" sz="3500" b="true">
                <a:solidFill>
                  <a:srgbClr val="000000"/>
                </a:solidFill>
                <a:latin typeface="Montserrat Bold"/>
                <a:ea typeface="Montserrat Bold"/>
                <a:cs typeface="Montserrat Bold"/>
                <a:sym typeface="Montserrat Bold"/>
              </a:rPr>
              <a:t>· </a:t>
            </a:r>
            <a:r>
              <a:rPr lang="en-US" sz="3500">
                <a:solidFill>
                  <a:srgbClr val="000000"/>
                </a:solidFill>
                <a:latin typeface="Montserrat"/>
                <a:ea typeface="Montserrat"/>
                <a:cs typeface="Montserrat"/>
                <a:sym typeface="Montserrat"/>
              </a:rPr>
              <a:t>     GA phải tìm ra giải pháp mà không có quân hậu nào tấn công lẫn nhau (conflicts = 0).   </a:t>
            </a:r>
            <a:r>
              <a:rPr lang="en-US" sz="3500" b="true">
                <a:solidFill>
                  <a:srgbClr val="000000"/>
                </a:solidFill>
                <a:latin typeface="Montserrat Bold"/>
                <a:ea typeface="Montserrat Bold"/>
                <a:cs typeface="Montserrat Bold"/>
                <a:sym typeface="Montserrat Bold"/>
              </a:rPr>
              <a:t> </a:t>
            </a:r>
          </a:p>
        </p:txBody>
      </p:sp>
      <p:sp>
        <p:nvSpPr>
          <p:cNvPr name="TextBox 6" id="6"/>
          <p:cNvSpPr txBox="true"/>
          <p:nvPr/>
        </p:nvSpPr>
        <p:spPr>
          <a:xfrm rot="0">
            <a:off x="1814036" y="5133975"/>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527057" y="1656272"/>
            <a:ext cx="15577716" cy="48101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 Mục tiêu:</a:t>
            </a:r>
          </a:p>
          <a:p>
            <a:pPr algn="l">
              <a:lnSpc>
                <a:spcPts val="4200"/>
              </a:lnSpc>
            </a:pPr>
            <a:r>
              <a:rPr lang="en-US" sz="3500">
                <a:solidFill>
                  <a:srgbClr val="000000"/>
                </a:solidFill>
                <a:latin typeface="Montserrat"/>
                <a:ea typeface="Montserrat"/>
                <a:cs typeface="Montserrat"/>
                <a:sym typeface="Montserrat"/>
              </a:rPr>
              <a:t>·Khác với Steepest-ascend (Task 1: luôn chọn best move trong tất cả uphill moves).</a:t>
            </a:r>
          </a:p>
          <a:p>
            <a:pPr algn="l">
              <a:lnSpc>
                <a:spcPts val="4200"/>
              </a:lnSpc>
            </a:pPr>
            <a:r>
              <a:rPr lang="en-US" sz="3500">
                <a:solidFill>
                  <a:srgbClr val="000000"/>
                </a:solidFill>
                <a:latin typeface="Montserrat"/>
                <a:ea typeface="Montserrat"/>
                <a:cs typeface="Montserrat"/>
                <a:sym typeface="Montserrat"/>
              </a:rPr>
              <a:t>·Stochastic Hill Climbing sẽ:</a:t>
            </a:r>
          </a:p>
          <a:p>
            <a:pPr algn="l">
              <a:lnSpc>
                <a:spcPts val="4200"/>
              </a:lnSpc>
            </a:pPr>
            <a:r>
              <a:rPr lang="en-US" sz="3500">
                <a:solidFill>
                  <a:srgbClr val="000000"/>
                </a:solidFill>
                <a:latin typeface="Montserrat"/>
                <a:ea typeface="Montserrat"/>
                <a:cs typeface="Montserrat"/>
                <a:sym typeface="Montserrat"/>
              </a:rPr>
              <a:t>oTính tất cả các uphill moves (những move có objective &gt; current objective)</a:t>
            </a:r>
          </a:p>
          <a:p>
            <a:pPr algn="l">
              <a:lnSpc>
                <a:spcPts val="4200"/>
              </a:lnSpc>
            </a:pPr>
            <a:r>
              <a:rPr lang="en-US" sz="3500">
                <a:solidFill>
                  <a:srgbClr val="000000"/>
                </a:solidFill>
                <a:latin typeface="Montserrat"/>
                <a:ea typeface="Montserrat"/>
                <a:cs typeface="Montserrat"/>
                <a:sym typeface="Montserrat"/>
              </a:rPr>
              <a:t>oNếu tồn tại move(s) như vậy → chọn ngẫu nhiên một move trong số đó.</a:t>
            </a:r>
          </a:p>
          <a:p>
            <a:pPr algn="l">
              <a:lnSpc>
                <a:spcPts val="4200"/>
              </a:lnSpc>
            </a:pPr>
            <a:r>
              <a:rPr lang="en-US" sz="3500">
                <a:solidFill>
                  <a:srgbClr val="000000"/>
                </a:solidFill>
                <a:latin typeface="Montserrat"/>
                <a:ea typeface="Montserrat"/>
                <a:cs typeface="Montserrat"/>
                <a:sym typeface="Montserrat"/>
              </a:rPr>
              <a:t>oNếu không còn uphill move → dừng (đạt local optimum).</a:t>
            </a:r>
          </a:p>
        </p:txBody>
      </p:sp>
      <p:sp>
        <p:nvSpPr>
          <p:cNvPr name="Freeform 4" id="4"/>
          <p:cNvSpPr/>
          <p:nvPr/>
        </p:nvSpPr>
        <p:spPr>
          <a:xfrm flipH="false" flipV="false" rot="0">
            <a:off x="4928265" y="6466397"/>
            <a:ext cx="11301259" cy="3461011"/>
          </a:xfrm>
          <a:custGeom>
            <a:avLst/>
            <a:gdLst/>
            <a:ahLst/>
            <a:cxnLst/>
            <a:rect r="r" b="b" t="t" l="l"/>
            <a:pathLst>
              <a:path h="3461011" w="11301259">
                <a:moveTo>
                  <a:pt x="0" y="0"/>
                </a:moveTo>
                <a:lnTo>
                  <a:pt x="11301258" y="0"/>
                </a:lnTo>
                <a:lnTo>
                  <a:pt x="11301258" y="3461010"/>
                </a:lnTo>
                <a:lnTo>
                  <a:pt x="0" y="3461010"/>
                </a:lnTo>
                <a:lnTo>
                  <a:pt x="0" y="0"/>
                </a:lnTo>
                <a:close/>
              </a:path>
            </a:pathLst>
          </a:custGeom>
          <a:blipFill>
            <a:blip r:embed="rId3"/>
            <a:stretch>
              <a:fillRect l="0" t="0" r="0" b="0"/>
            </a:stretch>
          </a:blipFill>
        </p:spPr>
      </p:sp>
      <p:sp>
        <p:nvSpPr>
          <p:cNvPr name="TextBox 5" id="5"/>
          <p:cNvSpPr txBox="true"/>
          <p:nvPr/>
        </p:nvSpPr>
        <p:spPr>
          <a:xfrm rot="0">
            <a:off x="1527057" y="703772"/>
            <a:ext cx="15577716" cy="762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II.Task 2: Stochastic Hill Climbing 1 [10 Points]</a:t>
            </a:r>
          </a:p>
        </p:txBody>
      </p:sp>
      <p:sp>
        <p:nvSpPr>
          <p:cNvPr name="TextBox 6" id="6"/>
          <p:cNvSpPr txBox="true"/>
          <p:nvPr/>
        </p:nvSpPr>
        <p:spPr>
          <a:xfrm rot="0">
            <a:off x="1681584" y="7451881"/>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816275" y="1064978"/>
            <a:ext cx="12443025" cy="5876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 Ý tưởng:</a:t>
            </a:r>
          </a:p>
          <a:p>
            <a:pPr algn="l">
              <a:lnSpc>
                <a:spcPts val="4200"/>
              </a:lnSpc>
            </a:pPr>
            <a:r>
              <a:rPr lang="en-US" sz="3500">
                <a:solidFill>
                  <a:srgbClr val="000000"/>
                </a:solidFill>
                <a:latin typeface="Montserrat"/>
                <a:ea typeface="Montserrat"/>
                <a:cs typeface="Montserrat"/>
                <a:sym typeface="Montserrat"/>
              </a:rPr>
              <a:t>·      Thay vì tính hết mọi local moves:</a:t>
            </a:r>
          </a:p>
          <a:p>
            <a:pPr algn="l">
              <a:lnSpc>
                <a:spcPts val="4200"/>
              </a:lnSpc>
            </a:pPr>
            <a:r>
              <a:rPr lang="en-US" sz="3500">
                <a:solidFill>
                  <a:srgbClr val="000000"/>
                </a:solidFill>
                <a:latin typeface="Montserrat"/>
                <a:ea typeface="Montserrat"/>
                <a:cs typeface="Montserrat"/>
                <a:sym typeface="Montserrat"/>
              </a:rPr>
              <a:t>oTạo ngẫu nhiên một neighbor (local move).</a:t>
            </a:r>
          </a:p>
          <a:p>
            <a:pPr algn="l">
              <a:lnSpc>
                <a:spcPts val="4200"/>
              </a:lnSpc>
            </a:pPr>
            <a:r>
              <a:rPr lang="en-US" sz="3500">
                <a:solidFill>
                  <a:srgbClr val="000000"/>
                </a:solidFill>
                <a:latin typeface="Montserrat"/>
                <a:ea typeface="Montserrat"/>
                <a:cs typeface="Montserrat"/>
                <a:sym typeface="Montserrat"/>
              </a:rPr>
              <a:t>oNếu neighbor có objective tốt hơn → nhận nó (accept).</a:t>
            </a:r>
          </a:p>
          <a:p>
            <a:pPr algn="l">
              <a:lnSpc>
                <a:spcPts val="4200"/>
              </a:lnSpc>
            </a:pPr>
            <a:r>
              <a:rPr lang="en-US" sz="3500">
                <a:solidFill>
                  <a:srgbClr val="000000"/>
                </a:solidFill>
                <a:latin typeface="Montserrat"/>
                <a:ea typeface="Montserrat"/>
                <a:cs typeface="Montserrat"/>
                <a:sym typeface="Montserrat"/>
              </a:rPr>
              <a:t>oNếu không tốt hơn → bỏ qua và thử tiếp.</a:t>
            </a:r>
          </a:p>
          <a:p>
            <a:pPr algn="l">
              <a:lnSpc>
                <a:spcPts val="4200"/>
              </a:lnSpc>
            </a:pPr>
            <a:r>
              <a:rPr lang="en-US" sz="3500">
                <a:solidFill>
                  <a:srgbClr val="000000"/>
                </a:solidFill>
                <a:latin typeface="Montserrat"/>
                <a:ea typeface="Montserrat"/>
                <a:cs typeface="Montserrat"/>
                <a:sym typeface="Montserrat"/>
              </a:rPr>
              <a:t>·      Điều này rất nhanh khi mỗi state có nhiều neighbor (ví dụ N-Queens, có n*(n-1) moves).</a:t>
            </a:r>
          </a:p>
          <a:p>
            <a:pPr algn="l">
              <a:lnSpc>
                <a:spcPts val="4200"/>
              </a:lnSpc>
            </a:pPr>
            <a:r>
              <a:rPr lang="en-US" sz="3500">
                <a:solidFill>
                  <a:srgbClr val="000000"/>
                </a:solidFill>
                <a:latin typeface="Montserrat"/>
                <a:ea typeface="Montserrat"/>
                <a:cs typeface="Montserrat"/>
                <a:sym typeface="Montserrat"/>
              </a:rPr>
              <a:t>·      Dừng khi:</a:t>
            </a:r>
          </a:p>
          <a:p>
            <a:pPr algn="l">
              <a:lnSpc>
                <a:spcPts val="4200"/>
              </a:lnSpc>
            </a:pPr>
            <a:r>
              <a:rPr lang="en-US" sz="3500">
                <a:solidFill>
                  <a:srgbClr val="000000"/>
                </a:solidFill>
                <a:latin typeface="Montserrat"/>
                <a:ea typeface="Montserrat"/>
                <a:cs typeface="Montserrat"/>
                <a:sym typeface="Montserrat"/>
              </a:rPr>
              <a:t>oTìm được nghiệm hoàn hảo (conflicts == 0), hoặc</a:t>
            </a:r>
          </a:p>
          <a:p>
            <a:pPr algn="l">
              <a:lnSpc>
                <a:spcPts val="4200"/>
              </a:lnSpc>
            </a:pPr>
            <a:r>
              <a:rPr lang="en-US" sz="3500">
                <a:solidFill>
                  <a:srgbClr val="000000"/>
                </a:solidFill>
                <a:latin typeface="Montserrat"/>
                <a:ea typeface="Montserrat"/>
                <a:cs typeface="Montserrat"/>
                <a:sym typeface="Montserrat"/>
              </a:rPr>
              <a:t>oSau x lần thử liên tiếp không cải thiện → coi như đạt local optimum.</a:t>
            </a:r>
          </a:p>
        </p:txBody>
      </p:sp>
      <p:sp>
        <p:nvSpPr>
          <p:cNvPr name="Freeform 4" id="4"/>
          <p:cNvSpPr/>
          <p:nvPr/>
        </p:nvSpPr>
        <p:spPr>
          <a:xfrm flipH="false" flipV="false" rot="0">
            <a:off x="4816275" y="7211311"/>
            <a:ext cx="10739864" cy="3642068"/>
          </a:xfrm>
          <a:custGeom>
            <a:avLst/>
            <a:gdLst/>
            <a:ahLst/>
            <a:cxnLst/>
            <a:rect r="r" b="b" t="t" l="l"/>
            <a:pathLst>
              <a:path h="3642068" w="10739864">
                <a:moveTo>
                  <a:pt x="0" y="0"/>
                </a:moveTo>
                <a:lnTo>
                  <a:pt x="10739865" y="0"/>
                </a:lnTo>
                <a:lnTo>
                  <a:pt x="10739865" y="3642067"/>
                </a:lnTo>
                <a:lnTo>
                  <a:pt x="0" y="3642067"/>
                </a:lnTo>
                <a:lnTo>
                  <a:pt x="0" y="0"/>
                </a:lnTo>
                <a:close/>
              </a:path>
            </a:pathLst>
          </a:custGeom>
          <a:blipFill>
            <a:blip r:embed="rId3"/>
            <a:stretch>
              <a:fillRect l="0" t="0" r="0" b="0"/>
            </a:stretch>
          </a:blipFill>
        </p:spPr>
      </p:sp>
      <p:sp>
        <p:nvSpPr>
          <p:cNvPr name="TextBox 5" id="5"/>
          <p:cNvSpPr txBox="true"/>
          <p:nvPr/>
        </p:nvSpPr>
        <p:spPr>
          <a:xfrm rot="0">
            <a:off x="1028700" y="960203"/>
            <a:ext cx="3323994" cy="6096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III.Task 3: Stochastic Hill Climbing 2 (First-choice Hill Climbing)</a:t>
            </a:r>
          </a:p>
        </p:txBody>
      </p:sp>
      <p:sp>
        <p:nvSpPr>
          <p:cNvPr name="TextBox 6" id="6"/>
          <p:cNvSpPr txBox="true"/>
          <p:nvPr/>
        </p:nvSpPr>
        <p:spPr>
          <a:xfrm rot="0">
            <a:off x="1306304" y="8489419"/>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81584" y="734036"/>
            <a:ext cx="14924832" cy="1190625"/>
          </a:xfrm>
          <a:prstGeom prst="rect">
            <a:avLst/>
          </a:prstGeom>
        </p:spPr>
        <p:txBody>
          <a:bodyPr anchor="t" rtlCol="false" tIns="0" lIns="0" bIns="0" rIns="0">
            <a:spAutoFit/>
          </a:bodyPr>
          <a:lstStyle/>
          <a:p>
            <a:pPr algn="ctr">
              <a:lnSpc>
                <a:spcPts val="4799"/>
              </a:lnSpc>
            </a:pPr>
            <a:r>
              <a:rPr lang="en-US" sz="3999" b="true">
                <a:solidFill>
                  <a:srgbClr val="FFFFFF"/>
                </a:solidFill>
                <a:latin typeface="Montserrat Bold"/>
                <a:ea typeface="Montserrat Bold"/>
                <a:cs typeface="Montserrat Bold"/>
                <a:sym typeface="Montserrat Bold"/>
              </a:rPr>
              <a:t>IV.Task 4: Hill Climbing Search with Random Restarts [10 Points]</a:t>
            </a:r>
          </a:p>
        </p:txBody>
      </p:sp>
      <p:sp>
        <p:nvSpPr>
          <p:cNvPr name="TextBox 4" id="4"/>
          <p:cNvSpPr txBox="true"/>
          <p:nvPr/>
        </p:nvSpPr>
        <p:spPr>
          <a:xfrm rot="0">
            <a:off x="1681584" y="1924661"/>
            <a:ext cx="14924832" cy="5029200"/>
          </a:xfrm>
          <a:prstGeom prst="rect">
            <a:avLst/>
          </a:prstGeom>
        </p:spPr>
        <p:txBody>
          <a:bodyPr anchor="t" rtlCol="false" tIns="0" lIns="0" bIns="0" rIns="0">
            <a:spAutoFit/>
          </a:bodyPr>
          <a:lstStyle/>
          <a:p>
            <a:pPr algn="l">
              <a:lnSpc>
                <a:spcPts val="3600"/>
              </a:lnSpc>
            </a:pPr>
            <a:r>
              <a:rPr lang="en-US" sz="3000">
                <a:solidFill>
                  <a:srgbClr val="000000"/>
                </a:solidFill>
                <a:latin typeface="Montserrat"/>
                <a:ea typeface="Montserrat"/>
                <a:cs typeface="Montserrat"/>
                <a:sym typeface="Montserrat"/>
              </a:rPr>
              <a:t> </a:t>
            </a:r>
            <a:r>
              <a:rPr lang="en-US" sz="3000" b="true">
                <a:solidFill>
                  <a:srgbClr val="000000"/>
                </a:solidFill>
                <a:latin typeface="Montserrat Bold"/>
                <a:ea typeface="Montserrat Bold"/>
                <a:cs typeface="Montserrat Bold"/>
                <a:sym typeface="Montserrat Bold"/>
              </a:rPr>
              <a:t>Ý tưởng:</a:t>
            </a:r>
          </a:p>
          <a:p>
            <a:pPr algn="l">
              <a:lnSpc>
                <a:spcPts val="3600"/>
              </a:lnSpc>
            </a:pPr>
            <a:r>
              <a:rPr lang="en-US" sz="3000">
                <a:solidFill>
                  <a:srgbClr val="000000"/>
                </a:solidFill>
                <a:latin typeface="Montserrat"/>
                <a:ea typeface="Montserrat"/>
                <a:cs typeface="Montserrat"/>
                <a:sym typeface="Montserrat"/>
              </a:rPr>
              <a:t>·Các thuật toán Hill Climbing (Task 1–3) dễ kẹt ở local optimum.</a:t>
            </a:r>
          </a:p>
          <a:p>
            <a:pPr algn="l">
              <a:lnSpc>
                <a:spcPts val="3600"/>
              </a:lnSpc>
            </a:pPr>
            <a:r>
              <a:rPr lang="en-US" sz="3000">
                <a:solidFill>
                  <a:srgbClr val="000000"/>
                </a:solidFill>
                <a:latin typeface="Montserrat"/>
                <a:ea typeface="Montserrat"/>
                <a:cs typeface="Montserrat"/>
                <a:sym typeface="Montserrat"/>
              </a:rPr>
              <a:t>·Cách khắc phục: Random Restarts</a:t>
            </a:r>
          </a:p>
          <a:p>
            <a:pPr algn="l">
              <a:lnSpc>
                <a:spcPts val="3600"/>
              </a:lnSpc>
            </a:pPr>
            <a:r>
              <a:rPr lang="en-US" sz="3000">
                <a:solidFill>
                  <a:srgbClr val="000000"/>
                </a:solidFill>
                <a:latin typeface="Montserrat"/>
                <a:ea typeface="Montserrat"/>
                <a:cs typeface="Montserrat"/>
                <a:sym typeface="Montserrat"/>
              </a:rPr>
              <a:t>oChạy lại thuật toán nhiều lần (ví dụ 100 lần)</a:t>
            </a:r>
          </a:p>
          <a:p>
            <a:pPr algn="l">
              <a:lnSpc>
                <a:spcPts val="3600"/>
              </a:lnSpc>
            </a:pPr>
            <a:r>
              <a:rPr lang="en-US" sz="3000">
                <a:solidFill>
                  <a:srgbClr val="000000"/>
                </a:solidFill>
                <a:latin typeface="Montserrat"/>
                <a:ea typeface="Montserrat"/>
                <a:cs typeface="Montserrat"/>
                <a:sym typeface="Montserrat"/>
              </a:rPr>
              <a:t>oMỗi lần bắt đầu từ một trạng thái ngẫu nhiên khác nhau.</a:t>
            </a:r>
          </a:p>
          <a:p>
            <a:pPr algn="l">
              <a:lnSpc>
                <a:spcPts val="3600"/>
              </a:lnSpc>
            </a:pPr>
            <a:r>
              <a:rPr lang="en-US" sz="3000">
                <a:solidFill>
                  <a:srgbClr val="000000"/>
                </a:solidFill>
                <a:latin typeface="Montserrat"/>
                <a:ea typeface="Montserrat"/>
                <a:cs typeface="Montserrat"/>
                <a:sym typeface="Montserrat"/>
              </a:rPr>
              <a:t>oGiữ lại kết quả tốt nhất (hoặc nghiệm hoàn hảo nếu tìm thấy).</a:t>
            </a:r>
          </a:p>
          <a:p>
            <a:pPr algn="l">
              <a:lnSpc>
                <a:spcPts val="3600"/>
              </a:lnSpc>
            </a:pPr>
            <a:r>
              <a:rPr lang="en-US" sz="3000">
                <a:solidFill>
                  <a:srgbClr val="000000"/>
                </a:solidFill>
                <a:latin typeface="Montserrat"/>
                <a:ea typeface="Montserrat"/>
                <a:cs typeface="Montserrat"/>
                <a:sym typeface="Montserrat"/>
              </a:rPr>
              <a:t>·“Restart” nghĩa là: chỉ đơn giản gọi lại hàm hill climbing nhiều lần, không thay đổi thuật toán bên trong</a:t>
            </a:r>
          </a:p>
          <a:p>
            <a:pPr algn="l">
              <a:lnSpc>
                <a:spcPts val="3600"/>
              </a:lnSpc>
            </a:pPr>
            <a:r>
              <a:rPr lang="en-US" sz="3000">
                <a:solidFill>
                  <a:srgbClr val="000000"/>
                </a:solidFill>
                <a:latin typeface="Montserrat"/>
                <a:ea typeface="Montserrat"/>
                <a:cs typeface="Montserrat"/>
                <a:sym typeface="Montserrat"/>
              </a:rPr>
              <a:t> Task 4 yêu cầu kết hợp random restarts vào cả 3 thuật toán Hill Climbing (simple HC, stochastic HC 1, stochastic HC 2), mỗi thuật toán chạy tối đa 100 lần từ random initial state, rồi báo cáo kết quả tốt nhất tìm được.</a:t>
            </a:r>
          </a:p>
        </p:txBody>
      </p:sp>
      <p:sp>
        <p:nvSpPr>
          <p:cNvPr name="TextBox 5" id="5"/>
          <p:cNvSpPr txBox="true"/>
          <p:nvPr/>
        </p:nvSpPr>
        <p:spPr>
          <a:xfrm rot="0">
            <a:off x="1681584" y="7300631"/>
            <a:ext cx="15123510" cy="22860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Kết quả:</a:t>
            </a:r>
          </a:p>
          <a:p>
            <a:pPr algn="l">
              <a:lnSpc>
                <a:spcPts val="3600"/>
              </a:lnSpc>
            </a:pPr>
            <a:r>
              <a:rPr lang="en-US" sz="3000">
                <a:solidFill>
                  <a:srgbClr val="000000"/>
                </a:solidFill>
                <a:latin typeface="Montserrat"/>
                <a:ea typeface="Montserrat"/>
                <a:cs typeface="Montserrat"/>
                <a:sym typeface="Montserrat"/>
              </a:rPr>
              <a:t> </a:t>
            </a:r>
            <a:r>
              <a:rPr lang="en-US" sz="3000" b="true">
                <a:solidFill>
                  <a:srgbClr val="000000"/>
                </a:solidFill>
                <a:latin typeface="Montserrat Bold"/>
                <a:ea typeface="Montserrat Bold"/>
                <a:cs typeface="Montserrat Bold"/>
                <a:sym typeface="Montserrat Bold"/>
              </a:rPr>
              <a:t>Steepest-ascent + restarts:</a:t>
            </a:r>
            <a:r>
              <a:rPr lang="en-US" sz="3000">
                <a:solidFill>
                  <a:srgbClr val="000000"/>
                </a:solidFill>
                <a:latin typeface="Montserrat"/>
                <a:ea typeface="Montserrat"/>
                <a:cs typeface="Montserrat"/>
                <a:sym typeface="Montserrat"/>
              </a:rPr>
              <a:t> thành công 23/100 lần thử, tỷ lệ 23%.</a:t>
            </a:r>
          </a:p>
          <a:p>
            <a:pPr algn="l">
              <a:lnSpc>
                <a:spcPts val="3600"/>
              </a:lnSpc>
            </a:pPr>
            <a:r>
              <a:rPr lang="en-US" sz="3000">
                <a:solidFill>
                  <a:srgbClr val="000000"/>
                </a:solidFill>
                <a:latin typeface="Montserrat"/>
                <a:ea typeface="Montserrat"/>
                <a:cs typeface="Montserrat"/>
                <a:sym typeface="Montserrat"/>
              </a:rPr>
              <a:t> </a:t>
            </a:r>
            <a:r>
              <a:rPr lang="en-US" sz="3000" b="true">
                <a:solidFill>
                  <a:srgbClr val="000000"/>
                </a:solidFill>
                <a:latin typeface="Montserrat Bold"/>
                <a:ea typeface="Montserrat Bold"/>
                <a:cs typeface="Montserrat Bold"/>
                <a:sym typeface="Montserrat Bold"/>
              </a:rPr>
              <a:t>Stochastic HC1 + restarts:</a:t>
            </a:r>
            <a:r>
              <a:rPr lang="en-US" sz="3000">
                <a:solidFill>
                  <a:srgbClr val="000000"/>
                </a:solidFill>
                <a:latin typeface="Montserrat"/>
                <a:ea typeface="Montserrat"/>
                <a:cs typeface="Montserrat"/>
                <a:sym typeface="Montserrat"/>
              </a:rPr>
              <a:t> thành công 15/100 lần thử, tỷ lệ 15%.</a:t>
            </a:r>
          </a:p>
          <a:p>
            <a:pPr algn="l">
              <a:lnSpc>
                <a:spcPts val="3600"/>
              </a:lnSpc>
            </a:pPr>
            <a:r>
              <a:rPr lang="en-US" sz="3000">
                <a:solidFill>
                  <a:srgbClr val="000000"/>
                </a:solidFill>
                <a:latin typeface="Montserrat"/>
                <a:ea typeface="Montserrat"/>
                <a:cs typeface="Montserrat"/>
                <a:sym typeface="Montserrat"/>
              </a:rPr>
              <a:t> </a:t>
            </a:r>
            <a:r>
              <a:rPr lang="en-US" sz="3000" b="true">
                <a:solidFill>
                  <a:srgbClr val="000000"/>
                </a:solidFill>
                <a:latin typeface="Montserrat Bold"/>
                <a:ea typeface="Montserrat Bold"/>
                <a:cs typeface="Montserrat Bold"/>
                <a:sym typeface="Montserrat Bold"/>
              </a:rPr>
              <a:t>First-choice HC + restarts: </a:t>
            </a:r>
            <a:r>
              <a:rPr lang="en-US" sz="3000">
                <a:solidFill>
                  <a:srgbClr val="000000"/>
                </a:solidFill>
                <a:latin typeface="Montserrat"/>
                <a:ea typeface="Montserrat"/>
                <a:cs typeface="Montserrat"/>
                <a:sym typeface="Montserrat"/>
              </a:rPr>
              <a:t>thành công 13/100 lần thử, tỷ lệ 13%.</a:t>
            </a:r>
          </a:p>
          <a:p>
            <a:pPr algn="l">
              <a:lnSpc>
                <a:spcPts val="36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45063" y="5305425"/>
            <a:ext cx="14182420" cy="4981575"/>
          </a:xfrm>
          <a:custGeom>
            <a:avLst/>
            <a:gdLst/>
            <a:ahLst/>
            <a:cxnLst/>
            <a:rect r="r" b="b" t="t" l="l"/>
            <a:pathLst>
              <a:path h="4981575" w="14182420">
                <a:moveTo>
                  <a:pt x="0" y="0"/>
                </a:moveTo>
                <a:lnTo>
                  <a:pt x="14182420" y="0"/>
                </a:lnTo>
                <a:lnTo>
                  <a:pt x="14182420" y="4981575"/>
                </a:lnTo>
                <a:lnTo>
                  <a:pt x="0" y="4981575"/>
                </a:lnTo>
                <a:lnTo>
                  <a:pt x="0" y="0"/>
                </a:lnTo>
                <a:close/>
              </a:path>
            </a:pathLst>
          </a:custGeom>
          <a:blipFill>
            <a:blip r:embed="rId3"/>
            <a:stretch>
              <a:fillRect l="0" t="0" r="0" b="0"/>
            </a:stretch>
          </a:blipFill>
        </p:spPr>
      </p:sp>
      <p:sp>
        <p:nvSpPr>
          <p:cNvPr name="TextBox 4" id="4"/>
          <p:cNvSpPr txBox="true"/>
          <p:nvPr/>
        </p:nvSpPr>
        <p:spPr>
          <a:xfrm rot="0">
            <a:off x="1681584" y="738187"/>
            <a:ext cx="14924832" cy="590550"/>
          </a:xfrm>
          <a:prstGeom prst="rect">
            <a:avLst/>
          </a:prstGeom>
        </p:spPr>
        <p:txBody>
          <a:bodyPr anchor="t" rtlCol="false" tIns="0" lIns="0" bIns="0" rIns="0">
            <a:spAutoFit/>
          </a:bodyPr>
          <a:lstStyle/>
          <a:p>
            <a:pPr algn="ctr">
              <a:lnSpc>
                <a:spcPts val="4799"/>
              </a:lnSpc>
            </a:pPr>
            <a:r>
              <a:rPr lang="en-US" sz="3999" b="true">
                <a:solidFill>
                  <a:srgbClr val="FFFFFF"/>
                </a:solidFill>
                <a:latin typeface="Montserrat Bold"/>
                <a:ea typeface="Montserrat Bold"/>
                <a:cs typeface="Montserrat Bold"/>
                <a:sym typeface="Montserrat Bold"/>
              </a:rPr>
              <a:t>V.Task 5: Simulated Annealing [10 Points]</a:t>
            </a:r>
          </a:p>
        </p:txBody>
      </p:sp>
      <p:sp>
        <p:nvSpPr>
          <p:cNvPr name="TextBox 5" id="5"/>
          <p:cNvSpPr txBox="true"/>
          <p:nvPr/>
        </p:nvSpPr>
        <p:spPr>
          <a:xfrm rot="0">
            <a:off x="1681584" y="1374371"/>
            <a:ext cx="5697360" cy="3200400"/>
          </a:xfrm>
          <a:prstGeom prst="rect">
            <a:avLst/>
          </a:prstGeom>
        </p:spPr>
        <p:txBody>
          <a:bodyPr anchor="t" rtlCol="false" tIns="0" lIns="0" bIns="0" rIns="0">
            <a:spAutoFit/>
          </a:bodyPr>
          <a:lstStyle/>
          <a:p>
            <a:pPr algn="l">
              <a:lnSpc>
                <a:spcPts val="3600"/>
              </a:lnSpc>
            </a:pPr>
            <a:r>
              <a:rPr lang="en-US" sz="3000" b="true">
                <a:solidFill>
                  <a:srgbClr val="000000"/>
                </a:solidFill>
                <a:latin typeface="Montserrat Bold"/>
                <a:ea typeface="Montserrat Bold"/>
                <a:cs typeface="Montserrat Bold"/>
                <a:sym typeface="Montserrat Bold"/>
              </a:rPr>
              <a:t>Cá</a:t>
            </a:r>
            <a:r>
              <a:rPr lang="en-US" sz="3000" b="true">
                <a:solidFill>
                  <a:srgbClr val="000000"/>
                </a:solidFill>
                <a:latin typeface="Montserrat Bold"/>
                <a:ea typeface="Montserrat Bold"/>
                <a:cs typeface="Montserrat Bold"/>
                <a:sym typeface="Montserrat Bold"/>
              </a:rPr>
              <a:t>ch làm:</a:t>
            </a:r>
          </a:p>
          <a:p>
            <a:pPr algn="l">
              <a:lnSpc>
                <a:spcPts val="3600"/>
              </a:lnSpc>
            </a:pPr>
            <a:r>
              <a:rPr lang="en-US" sz="3000">
                <a:solidFill>
                  <a:srgbClr val="000000"/>
                </a:solidFill>
                <a:latin typeface="Montserrat"/>
                <a:ea typeface="Montserrat"/>
                <a:cs typeface="Montserrat"/>
                <a:sym typeface="Montserrat"/>
              </a:rPr>
              <a:t>Hàm objective (conflicts): giữ nguyên từ các task trước.</a:t>
            </a:r>
          </a:p>
          <a:p>
            <a:pPr algn="l">
              <a:lnSpc>
                <a:spcPts val="3600"/>
              </a:lnSpc>
            </a:pPr>
            <a:r>
              <a:rPr lang="en-US" sz="3000">
                <a:solidFill>
                  <a:srgbClr val="000000"/>
                </a:solidFill>
                <a:latin typeface="Montserrat"/>
                <a:ea typeface="Montserrat"/>
                <a:cs typeface="Montserrat"/>
                <a:sym typeface="Montserrat"/>
              </a:rPr>
              <a:t>Hàm neighbor (local move): chọn 1 quân hậu random và di chuyển nó sang 1 hàng khác trong cùng cột.</a:t>
            </a:r>
          </a:p>
        </p:txBody>
      </p:sp>
      <p:sp>
        <p:nvSpPr>
          <p:cNvPr name="TextBox 6" id="6"/>
          <p:cNvSpPr txBox="true"/>
          <p:nvPr/>
        </p:nvSpPr>
        <p:spPr>
          <a:xfrm rot="0">
            <a:off x="8865570" y="1485900"/>
            <a:ext cx="7873439" cy="3657600"/>
          </a:xfrm>
          <a:prstGeom prst="rect">
            <a:avLst/>
          </a:prstGeom>
        </p:spPr>
        <p:txBody>
          <a:bodyPr anchor="t" rtlCol="false" tIns="0" lIns="0" bIns="0" rIns="0">
            <a:spAutoFit/>
          </a:bodyPr>
          <a:lstStyle/>
          <a:p>
            <a:pPr algn="l">
              <a:lnSpc>
                <a:spcPts val="3600"/>
              </a:lnSpc>
            </a:pPr>
            <a:r>
              <a:rPr lang="en-US" sz="3000">
                <a:solidFill>
                  <a:srgbClr val="000000"/>
                </a:solidFill>
                <a:latin typeface="Montserrat"/>
                <a:ea typeface="Montserrat"/>
                <a:cs typeface="Montserrat"/>
                <a:sym typeface="Montserrat"/>
              </a:rPr>
              <a:t> </a:t>
            </a:r>
            <a:r>
              <a:rPr lang="en-US" sz="3000" b="true">
                <a:solidFill>
                  <a:srgbClr val="000000"/>
                </a:solidFill>
                <a:latin typeface="Montserrat Bold"/>
                <a:ea typeface="Montserrat Bold"/>
                <a:cs typeface="Montserrat Bold"/>
                <a:sym typeface="Montserrat Bold"/>
              </a:rPr>
              <a:t>Kết quả: </a:t>
            </a:r>
          </a:p>
          <a:p>
            <a:pPr algn="l">
              <a:lnSpc>
                <a:spcPts val="3600"/>
              </a:lnSpc>
            </a:pPr>
            <a:r>
              <a:rPr lang="en-US" sz="3000">
                <a:solidFill>
                  <a:srgbClr val="000000"/>
                </a:solidFill>
                <a:latin typeface="Montserrat"/>
                <a:ea typeface="Montserrat"/>
                <a:cs typeface="Montserrat"/>
                <a:sym typeface="Montserrat"/>
              </a:rPr>
              <a:t>SA nên có tỷ lệ thành công cao hơn 3 thuật toán hill climbing trước đó (đặc biệt là khi chọn schedule hợp lý).</a:t>
            </a:r>
          </a:p>
          <a:p>
            <a:pPr algn="l">
              <a:lnSpc>
                <a:spcPts val="3600"/>
              </a:lnSpc>
            </a:pPr>
            <a:r>
              <a:rPr lang="en-US" sz="3000">
                <a:solidFill>
                  <a:srgbClr val="000000"/>
                </a:solidFill>
                <a:latin typeface="Montserrat"/>
                <a:ea typeface="Montserrat"/>
                <a:cs typeface="Montserrat"/>
                <a:sym typeface="Montserrat"/>
              </a:rPr>
              <a:t>Biểu đồ minh họa sẽ cho thấy SA có lúc đi xuống, có lúc đi lên (downhill), nhưng dần dần giảm về 0 conflicts khi T giảm → ra nghiệm tối ưu.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023500" y="5302859"/>
            <a:ext cx="13802798" cy="4830979"/>
          </a:xfrm>
          <a:custGeom>
            <a:avLst/>
            <a:gdLst/>
            <a:ahLst/>
            <a:cxnLst/>
            <a:rect r="r" b="b" t="t" l="l"/>
            <a:pathLst>
              <a:path h="4830979" w="13802798">
                <a:moveTo>
                  <a:pt x="0" y="0"/>
                </a:moveTo>
                <a:lnTo>
                  <a:pt x="13802797" y="0"/>
                </a:lnTo>
                <a:lnTo>
                  <a:pt x="13802797" y="4830980"/>
                </a:lnTo>
                <a:lnTo>
                  <a:pt x="0" y="4830980"/>
                </a:lnTo>
                <a:lnTo>
                  <a:pt x="0" y="0"/>
                </a:lnTo>
                <a:close/>
              </a:path>
            </a:pathLst>
          </a:custGeom>
          <a:blipFill>
            <a:blip r:embed="rId3"/>
            <a:stretch>
              <a:fillRect l="0" t="0" r="0" b="0"/>
            </a:stretch>
          </a:blipFill>
        </p:spPr>
      </p:sp>
      <p:sp>
        <p:nvSpPr>
          <p:cNvPr name="TextBox 4" id="4"/>
          <p:cNvSpPr txBox="true"/>
          <p:nvPr/>
        </p:nvSpPr>
        <p:spPr>
          <a:xfrm rot="0">
            <a:off x="1681584" y="695038"/>
            <a:ext cx="14924832" cy="1524000"/>
          </a:xfrm>
          <a:prstGeom prst="rect">
            <a:avLst/>
          </a:prstGeom>
        </p:spPr>
        <p:txBody>
          <a:bodyPr anchor="t" rtlCol="false" tIns="0" lIns="0" bIns="0" rIns="0">
            <a:spAutoFit/>
          </a:bodyPr>
          <a:lstStyle/>
          <a:p>
            <a:pPr algn="ctr">
              <a:lnSpc>
                <a:spcPts val="6000"/>
              </a:lnSpc>
            </a:pPr>
            <a:r>
              <a:rPr lang="en-US" sz="5000" b="true">
                <a:solidFill>
                  <a:srgbClr val="FFFFFF"/>
                </a:solidFill>
                <a:latin typeface="Montserrat Bold"/>
                <a:ea typeface="Montserrat Bold"/>
                <a:cs typeface="Montserrat Bold"/>
                <a:sym typeface="Montserrat Bold"/>
              </a:rPr>
              <a:t>VI. Task 6: Algorithm Behavior Analysis [20 Points]</a:t>
            </a:r>
          </a:p>
        </p:txBody>
      </p:sp>
      <p:sp>
        <p:nvSpPr>
          <p:cNvPr name="TextBox 5" id="5"/>
          <p:cNvSpPr txBox="true"/>
          <p:nvPr/>
        </p:nvSpPr>
        <p:spPr>
          <a:xfrm rot="0">
            <a:off x="1681584" y="2303641"/>
            <a:ext cx="14924832" cy="26765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Ý tưởng:</a:t>
            </a:r>
          </a:p>
          <a:p>
            <a:pPr algn="l">
              <a:lnSpc>
                <a:spcPts val="4200"/>
              </a:lnSpc>
            </a:pPr>
            <a:r>
              <a:rPr lang="en-US" sz="3500">
                <a:solidFill>
                  <a:srgbClr val="000000"/>
                </a:solidFill>
                <a:latin typeface="Montserrat"/>
                <a:ea typeface="Montserrat"/>
                <a:cs typeface="Montserrat"/>
                <a:sym typeface="Montserrat"/>
              </a:rPr>
              <a:t>·Lặp lại 100 lần cho mỗi thuật toán và mỗi board size (4, 8).</a:t>
            </a:r>
          </a:p>
          <a:p>
            <a:pPr algn="l">
              <a:lnSpc>
                <a:spcPts val="4200"/>
              </a:lnSpc>
            </a:pPr>
            <a:r>
              <a:rPr lang="en-US" sz="3500">
                <a:solidFill>
                  <a:srgbClr val="000000"/>
                </a:solidFill>
                <a:latin typeface="Montserrat"/>
                <a:ea typeface="Montserrat"/>
                <a:cs typeface="Montserrat"/>
                <a:sym typeface="Montserrat"/>
              </a:rPr>
              <a:t>·Đo runtime trung bình, số xung đột trung bình, và tỷ lệ tìm ra nghiệm tối ưu.</a:t>
            </a:r>
          </a:p>
          <a:p>
            <a:pPr algn="l">
              <a:lnSpc>
                <a:spcPts val="4200"/>
              </a:lnSpc>
            </a:pPr>
            <a:r>
              <a:rPr lang="en-US" sz="3500">
                <a:solidFill>
                  <a:srgbClr val="000000"/>
                </a:solidFill>
                <a:latin typeface="Montserrat"/>
                <a:ea typeface="Montserrat"/>
                <a:cs typeface="Montserrat"/>
                <a:sym typeface="Montserrat"/>
              </a:rPr>
              <a:t>·Xuất kết quả ra bảng (giống yêu cầu).</a:t>
            </a:r>
          </a:p>
        </p:txBody>
      </p:sp>
      <p:sp>
        <p:nvSpPr>
          <p:cNvPr name="TextBox 6" id="6"/>
          <p:cNvSpPr txBox="true"/>
          <p:nvPr/>
        </p:nvSpPr>
        <p:spPr>
          <a:xfrm rot="0">
            <a:off x="1814036" y="5133975"/>
            <a:ext cx="2209464" cy="542925"/>
          </a:xfrm>
          <a:prstGeom prst="rect">
            <a:avLst/>
          </a:prstGeom>
        </p:spPr>
        <p:txBody>
          <a:bodyPr anchor="t" rtlCol="false" tIns="0" lIns="0" bIns="0" rIns="0">
            <a:spAutoFit/>
          </a:bodyPr>
          <a:lstStyle/>
          <a:p>
            <a:pPr algn="l">
              <a:lnSpc>
                <a:spcPts val="4200"/>
              </a:lnSpc>
            </a:pPr>
            <a:r>
              <a:rPr lang="en-US" sz="3500" b="true">
                <a:solidFill>
                  <a:srgbClr val="000000"/>
                </a:solidFill>
                <a:latin typeface="Montserrat Bold"/>
                <a:ea typeface="Montserrat Bold"/>
                <a:cs typeface="Montserrat Bold"/>
                <a:sym typeface="Montserrat Bold"/>
              </a:rPr>
              <a:t>Kết quả:</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DAG1khgTHFw</dc:identifier>
  <dcterms:modified xsi:type="dcterms:W3CDTF">2011-08-01T06:04:30Z</dcterms:modified>
  <cp:revision>1</cp:revision>
  <dc:title>Lab3 - TTNTNC</dc:title>
</cp:coreProperties>
</file>